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16"/>
  </p:notesMasterIdLst>
  <p:sldIdLst>
    <p:sldId id="256" r:id="rId2"/>
    <p:sldId id="257" r:id="rId3"/>
    <p:sldId id="258" r:id="rId4"/>
    <p:sldId id="259" r:id="rId5"/>
    <p:sldId id="260" r:id="rId6"/>
    <p:sldId id="261" r:id="rId7"/>
    <p:sldId id="262" r:id="rId8"/>
    <p:sldId id="263" r:id="rId9"/>
    <p:sldId id="268" r:id="rId10"/>
    <p:sldId id="269" r:id="rId11"/>
    <p:sldId id="264" r:id="rId12"/>
    <p:sldId id="266" r:id="rId13"/>
    <p:sldId id="265"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85469"/>
  </p:normalViewPr>
  <p:slideViewPr>
    <p:cSldViewPr snapToGrid="0">
      <p:cViewPr varScale="1">
        <p:scale>
          <a:sx n="93" d="100"/>
          <a:sy n="93" d="100"/>
        </p:scale>
        <p:origin x="29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568232-CFDB-4BDC-A828-C6DED6883283}" type="doc">
      <dgm:prSet loTypeId="urn:microsoft.com/office/officeart/2005/8/layout/hierarchy3" loCatId="hierarchy" qsTypeId="urn:microsoft.com/office/officeart/2005/8/quickstyle/simple1" qsCatId="simple" csTypeId="urn:microsoft.com/office/officeart/2005/8/colors/accent0_3" csCatId="mainScheme"/>
      <dgm:spPr/>
      <dgm:t>
        <a:bodyPr/>
        <a:lstStyle/>
        <a:p>
          <a:endParaRPr lang="en-US"/>
        </a:p>
      </dgm:t>
    </dgm:pt>
    <dgm:pt modelId="{3095A6D0-03EB-49E5-A7B3-6E45D7FC1BF2}">
      <dgm:prSet/>
      <dgm:spPr/>
      <dgm:t>
        <a:bodyPr/>
        <a:lstStyle/>
        <a:p>
          <a:r>
            <a:rPr lang="en-US"/>
            <a:t>Cognitive therapy</a:t>
          </a:r>
        </a:p>
      </dgm:t>
    </dgm:pt>
    <dgm:pt modelId="{77091F18-0010-4718-A351-CE001309E4F1}" type="parTrans" cxnId="{0AA12C00-938D-49D1-8A7B-C9D6165D0E8C}">
      <dgm:prSet/>
      <dgm:spPr/>
      <dgm:t>
        <a:bodyPr/>
        <a:lstStyle/>
        <a:p>
          <a:endParaRPr lang="en-US"/>
        </a:p>
      </dgm:t>
    </dgm:pt>
    <dgm:pt modelId="{623DEA34-F69F-4A88-9D53-50EB668DB980}" type="sibTrans" cxnId="{0AA12C00-938D-49D1-8A7B-C9D6165D0E8C}">
      <dgm:prSet/>
      <dgm:spPr/>
      <dgm:t>
        <a:bodyPr/>
        <a:lstStyle/>
        <a:p>
          <a:endParaRPr lang="en-US"/>
        </a:p>
      </dgm:t>
    </dgm:pt>
    <dgm:pt modelId="{0FD3D4C8-50B7-4263-B254-DF76A8608D18}">
      <dgm:prSet/>
      <dgm:spPr/>
      <dgm:t>
        <a:bodyPr/>
        <a:lstStyle/>
        <a:p>
          <a:r>
            <a:rPr lang="en-US"/>
            <a:t>Rational emotive behavioral therapy</a:t>
          </a:r>
        </a:p>
      </dgm:t>
    </dgm:pt>
    <dgm:pt modelId="{F4C5B4F1-3324-4622-BDAE-FE2F9FE4B944}" type="parTrans" cxnId="{3671C2C9-3E50-49CB-8281-1A793EEECDF7}">
      <dgm:prSet/>
      <dgm:spPr/>
      <dgm:t>
        <a:bodyPr/>
        <a:lstStyle/>
        <a:p>
          <a:endParaRPr lang="en-US"/>
        </a:p>
      </dgm:t>
    </dgm:pt>
    <dgm:pt modelId="{4DB3886A-36C1-4DAB-A95C-3C58FB8FAA34}" type="sibTrans" cxnId="{3671C2C9-3E50-49CB-8281-1A793EEECDF7}">
      <dgm:prSet/>
      <dgm:spPr/>
      <dgm:t>
        <a:bodyPr/>
        <a:lstStyle/>
        <a:p>
          <a:endParaRPr lang="en-US"/>
        </a:p>
      </dgm:t>
    </dgm:pt>
    <dgm:pt modelId="{112B096E-0D7E-4F32-8817-4674002D1146}">
      <dgm:prSet/>
      <dgm:spPr/>
      <dgm:t>
        <a:bodyPr/>
        <a:lstStyle/>
        <a:p>
          <a:r>
            <a:rPr lang="en-US"/>
            <a:t>Feminist therapy</a:t>
          </a:r>
        </a:p>
      </dgm:t>
    </dgm:pt>
    <dgm:pt modelId="{76E188E0-05B5-4B59-BC32-2D1FFFCCEA1C}" type="parTrans" cxnId="{0A6DCE10-41E6-4563-9560-CC08C18E002D}">
      <dgm:prSet/>
      <dgm:spPr/>
      <dgm:t>
        <a:bodyPr/>
        <a:lstStyle/>
        <a:p>
          <a:endParaRPr lang="en-US"/>
        </a:p>
      </dgm:t>
    </dgm:pt>
    <dgm:pt modelId="{54D36E9E-A2EE-4B6E-B42A-4F5FCC9F2921}" type="sibTrans" cxnId="{0A6DCE10-41E6-4563-9560-CC08C18E002D}">
      <dgm:prSet/>
      <dgm:spPr/>
      <dgm:t>
        <a:bodyPr/>
        <a:lstStyle/>
        <a:p>
          <a:endParaRPr lang="en-US"/>
        </a:p>
      </dgm:t>
    </dgm:pt>
    <dgm:pt modelId="{8242F962-E393-7F41-B771-48B16B6E48D8}" type="pres">
      <dgm:prSet presAssocID="{B2568232-CFDB-4BDC-A828-C6DED6883283}" presName="diagram" presStyleCnt="0">
        <dgm:presLayoutVars>
          <dgm:chPref val="1"/>
          <dgm:dir/>
          <dgm:animOne val="branch"/>
          <dgm:animLvl val="lvl"/>
          <dgm:resizeHandles/>
        </dgm:presLayoutVars>
      </dgm:prSet>
      <dgm:spPr/>
    </dgm:pt>
    <dgm:pt modelId="{73EDD518-13A7-DF40-B094-297C8C69CDA7}" type="pres">
      <dgm:prSet presAssocID="{3095A6D0-03EB-49E5-A7B3-6E45D7FC1BF2}" presName="root" presStyleCnt="0"/>
      <dgm:spPr/>
    </dgm:pt>
    <dgm:pt modelId="{75546750-3511-3044-AA49-4AD99BD4DFFA}" type="pres">
      <dgm:prSet presAssocID="{3095A6D0-03EB-49E5-A7B3-6E45D7FC1BF2}" presName="rootComposite" presStyleCnt="0"/>
      <dgm:spPr/>
    </dgm:pt>
    <dgm:pt modelId="{F0858D90-7BC6-E54C-88BF-6A0D61C4777A}" type="pres">
      <dgm:prSet presAssocID="{3095A6D0-03EB-49E5-A7B3-6E45D7FC1BF2}" presName="rootText" presStyleLbl="node1" presStyleIdx="0" presStyleCnt="3"/>
      <dgm:spPr/>
    </dgm:pt>
    <dgm:pt modelId="{4F1C2432-1611-854B-963F-9D1926489DB4}" type="pres">
      <dgm:prSet presAssocID="{3095A6D0-03EB-49E5-A7B3-6E45D7FC1BF2}" presName="rootConnector" presStyleLbl="node1" presStyleIdx="0" presStyleCnt="3"/>
      <dgm:spPr/>
    </dgm:pt>
    <dgm:pt modelId="{17454F57-D92D-5B45-9C70-DD0A0DA70619}" type="pres">
      <dgm:prSet presAssocID="{3095A6D0-03EB-49E5-A7B3-6E45D7FC1BF2}" presName="childShape" presStyleCnt="0"/>
      <dgm:spPr/>
    </dgm:pt>
    <dgm:pt modelId="{7FCD8665-DEF8-154F-BE8B-8CC43FCDE3BB}" type="pres">
      <dgm:prSet presAssocID="{0FD3D4C8-50B7-4263-B254-DF76A8608D18}" presName="root" presStyleCnt="0"/>
      <dgm:spPr/>
    </dgm:pt>
    <dgm:pt modelId="{B5818528-5C1E-4446-803F-6A60A132EE8A}" type="pres">
      <dgm:prSet presAssocID="{0FD3D4C8-50B7-4263-B254-DF76A8608D18}" presName="rootComposite" presStyleCnt="0"/>
      <dgm:spPr/>
    </dgm:pt>
    <dgm:pt modelId="{85905171-4F99-8945-B571-8617078EB412}" type="pres">
      <dgm:prSet presAssocID="{0FD3D4C8-50B7-4263-B254-DF76A8608D18}" presName="rootText" presStyleLbl="node1" presStyleIdx="1" presStyleCnt="3"/>
      <dgm:spPr/>
    </dgm:pt>
    <dgm:pt modelId="{49414F57-ECB2-034A-9927-E9F5D1BF8C6E}" type="pres">
      <dgm:prSet presAssocID="{0FD3D4C8-50B7-4263-B254-DF76A8608D18}" presName="rootConnector" presStyleLbl="node1" presStyleIdx="1" presStyleCnt="3"/>
      <dgm:spPr/>
    </dgm:pt>
    <dgm:pt modelId="{D0182658-CC81-C64D-9DC0-9361AFA17B4B}" type="pres">
      <dgm:prSet presAssocID="{0FD3D4C8-50B7-4263-B254-DF76A8608D18}" presName="childShape" presStyleCnt="0"/>
      <dgm:spPr/>
    </dgm:pt>
    <dgm:pt modelId="{C9BE92F2-A415-8C4E-A19B-34995BE329BB}" type="pres">
      <dgm:prSet presAssocID="{112B096E-0D7E-4F32-8817-4674002D1146}" presName="root" presStyleCnt="0"/>
      <dgm:spPr/>
    </dgm:pt>
    <dgm:pt modelId="{0CBF1A25-41EA-1E47-A929-C3C5137B5DB3}" type="pres">
      <dgm:prSet presAssocID="{112B096E-0D7E-4F32-8817-4674002D1146}" presName="rootComposite" presStyleCnt="0"/>
      <dgm:spPr/>
    </dgm:pt>
    <dgm:pt modelId="{366D3370-0ED2-9C4A-9C38-9A63DA01239C}" type="pres">
      <dgm:prSet presAssocID="{112B096E-0D7E-4F32-8817-4674002D1146}" presName="rootText" presStyleLbl="node1" presStyleIdx="2" presStyleCnt="3"/>
      <dgm:spPr/>
    </dgm:pt>
    <dgm:pt modelId="{2A471169-4938-6A40-B0A3-8805D3192F62}" type="pres">
      <dgm:prSet presAssocID="{112B096E-0D7E-4F32-8817-4674002D1146}" presName="rootConnector" presStyleLbl="node1" presStyleIdx="2" presStyleCnt="3"/>
      <dgm:spPr/>
    </dgm:pt>
    <dgm:pt modelId="{7138D055-C27C-054B-A3E3-62DA7A523449}" type="pres">
      <dgm:prSet presAssocID="{112B096E-0D7E-4F32-8817-4674002D1146}" presName="childShape" presStyleCnt="0"/>
      <dgm:spPr/>
    </dgm:pt>
  </dgm:ptLst>
  <dgm:cxnLst>
    <dgm:cxn modelId="{0AA12C00-938D-49D1-8A7B-C9D6165D0E8C}" srcId="{B2568232-CFDB-4BDC-A828-C6DED6883283}" destId="{3095A6D0-03EB-49E5-A7B3-6E45D7FC1BF2}" srcOrd="0" destOrd="0" parTransId="{77091F18-0010-4718-A351-CE001309E4F1}" sibTransId="{623DEA34-F69F-4A88-9D53-50EB668DB980}"/>
    <dgm:cxn modelId="{579EAA06-8FA7-4344-898B-8908F07FDAFA}" type="presOf" srcId="{112B096E-0D7E-4F32-8817-4674002D1146}" destId="{2A471169-4938-6A40-B0A3-8805D3192F62}" srcOrd="1" destOrd="0" presId="urn:microsoft.com/office/officeart/2005/8/layout/hierarchy3"/>
    <dgm:cxn modelId="{0A6DCE10-41E6-4563-9560-CC08C18E002D}" srcId="{B2568232-CFDB-4BDC-A828-C6DED6883283}" destId="{112B096E-0D7E-4F32-8817-4674002D1146}" srcOrd="2" destOrd="0" parTransId="{76E188E0-05B5-4B59-BC32-2D1FFFCCEA1C}" sibTransId="{54D36E9E-A2EE-4B6E-B42A-4F5FCC9F2921}"/>
    <dgm:cxn modelId="{865A6E4B-7984-A34E-8546-CFCC492C6303}" type="presOf" srcId="{0FD3D4C8-50B7-4263-B254-DF76A8608D18}" destId="{85905171-4F99-8945-B571-8617078EB412}" srcOrd="0" destOrd="0" presId="urn:microsoft.com/office/officeart/2005/8/layout/hierarchy3"/>
    <dgm:cxn modelId="{47CB8F57-1FBD-D348-8B22-FFF090BF978A}" type="presOf" srcId="{3095A6D0-03EB-49E5-A7B3-6E45D7FC1BF2}" destId="{F0858D90-7BC6-E54C-88BF-6A0D61C4777A}" srcOrd="0" destOrd="0" presId="urn:microsoft.com/office/officeart/2005/8/layout/hierarchy3"/>
    <dgm:cxn modelId="{46C406A4-4A2C-7244-9BE7-D45990A7B17D}" type="presOf" srcId="{0FD3D4C8-50B7-4263-B254-DF76A8608D18}" destId="{49414F57-ECB2-034A-9927-E9F5D1BF8C6E}" srcOrd="1" destOrd="0" presId="urn:microsoft.com/office/officeart/2005/8/layout/hierarchy3"/>
    <dgm:cxn modelId="{CAFD55BA-F584-4744-A3E0-71BCC583C782}" type="presOf" srcId="{B2568232-CFDB-4BDC-A828-C6DED6883283}" destId="{8242F962-E393-7F41-B771-48B16B6E48D8}" srcOrd="0" destOrd="0" presId="urn:microsoft.com/office/officeart/2005/8/layout/hierarchy3"/>
    <dgm:cxn modelId="{307383BE-5ACF-F648-AE0A-415B13E75FF8}" type="presOf" srcId="{3095A6D0-03EB-49E5-A7B3-6E45D7FC1BF2}" destId="{4F1C2432-1611-854B-963F-9D1926489DB4}" srcOrd="1" destOrd="0" presId="urn:microsoft.com/office/officeart/2005/8/layout/hierarchy3"/>
    <dgm:cxn modelId="{3671C2C9-3E50-49CB-8281-1A793EEECDF7}" srcId="{B2568232-CFDB-4BDC-A828-C6DED6883283}" destId="{0FD3D4C8-50B7-4263-B254-DF76A8608D18}" srcOrd="1" destOrd="0" parTransId="{F4C5B4F1-3324-4622-BDAE-FE2F9FE4B944}" sibTransId="{4DB3886A-36C1-4DAB-A95C-3C58FB8FAA34}"/>
    <dgm:cxn modelId="{C5D3B6D1-DC6D-BA47-AC7E-3D3F11D80472}" type="presOf" srcId="{112B096E-0D7E-4F32-8817-4674002D1146}" destId="{366D3370-0ED2-9C4A-9C38-9A63DA01239C}" srcOrd="0" destOrd="0" presId="urn:microsoft.com/office/officeart/2005/8/layout/hierarchy3"/>
    <dgm:cxn modelId="{432E370A-B80B-934D-BCF2-7E5660783063}" type="presParOf" srcId="{8242F962-E393-7F41-B771-48B16B6E48D8}" destId="{73EDD518-13A7-DF40-B094-297C8C69CDA7}" srcOrd="0" destOrd="0" presId="urn:microsoft.com/office/officeart/2005/8/layout/hierarchy3"/>
    <dgm:cxn modelId="{E8107BDC-FBC1-E843-8950-4BA236D40E26}" type="presParOf" srcId="{73EDD518-13A7-DF40-B094-297C8C69CDA7}" destId="{75546750-3511-3044-AA49-4AD99BD4DFFA}" srcOrd="0" destOrd="0" presId="urn:microsoft.com/office/officeart/2005/8/layout/hierarchy3"/>
    <dgm:cxn modelId="{1746CDC3-A0B3-AD4C-A862-9CC9248AF1E6}" type="presParOf" srcId="{75546750-3511-3044-AA49-4AD99BD4DFFA}" destId="{F0858D90-7BC6-E54C-88BF-6A0D61C4777A}" srcOrd="0" destOrd="0" presId="urn:microsoft.com/office/officeart/2005/8/layout/hierarchy3"/>
    <dgm:cxn modelId="{B6214A5C-BA66-8843-8261-5AEDC374FFBA}" type="presParOf" srcId="{75546750-3511-3044-AA49-4AD99BD4DFFA}" destId="{4F1C2432-1611-854B-963F-9D1926489DB4}" srcOrd="1" destOrd="0" presId="urn:microsoft.com/office/officeart/2005/8/layout/hierarchy3"/>
    <dgm:cxn modelId="{1F6E7CAE-3AF0-3F4D-B6C6-577A3EC172F9}" type="presParOf" srcId="{73EDD518-13A7-DF40-B094-297C8C69CDA7}" destId="{17454F57-D92D-5B45-9C70-DD0A0DA70619}" srcOrd="1" destOrd="0" presId="urn:microsoft.com/office/officeart/2005/8/layout/hierarchy3"/>
    <dgm:cxn modelId="{39D5289C-1393-0243-B3EC-D079520C6748}" type="presParOf" srcId="{8242F962-E393-7F41-B771-48B16B6E48D8}" destId="{7FCD8665-DEF8-154F-BE8B-8CC43FCDE3BB}" srcOrd="1" destOrd="0" presId="urn:microsoft.com/office/officeart/2005/8/layout/hierarchy3"/>
    <dgm:cxn modelId="{F9CFD407-07FF-514B-B56D-4D911F449E36}" type="presParOf" srcId="{7FCD8665-DEF8-154F-BE8B-8CC43FCDE3BB}" destId="{B5818528-5C1E-4446-803F-6A60A132EE8A}" srcOrd="0" destOrd="0" presId="urn:microsoft.com/office/officeart/2005/8/layout/hierarchy3"/>
    <dgm:cxn modelId="{00D3E82A-C9E1-3E48-8E4C-27CA7D8E1267}" type="presParOf" srcId="{B5818528-5C1E-4446-803F-6A60A132EE8A}" destId="{85905171-4F99-8945-B571-8617078EB412}" srcOrd="0" destOrd="0" presId="urn:microsoft.com/office/officeart/2005/8/layout/hierarchy3"/>
    <dgm:cxn modelId="{E53E54AC-B23D-464C-9E76-12174E84EB6C}" type="presParOf" srcId="{B5818528-5C1E-4446-803F-6A60A132EE8A}" destId="{49414F57-ECB2-034A-9927-E9F5D1BF8C6E}" srcOrd="1" destOrd="0" presId="urn:microsoft.com/office/officeart/2005/8/layout/hierarchy3"/>
    <dgm:cxn modelId="{9419AE59-4D29-8247-A998-30E5B0E6C79F}" type="presParOf" srcId="{7FCD8665-DEF8-154F-BE8B-8CC43FCDE3BB}" destId="{D0182658-CC81-C64D-9DC0-9361AFA17B4B}" srcOrd="1" destOrd="0" presId="urn:microsoft.com/office/officeart/2005/8/layout/hierarchy3"/>
    <dgm:cxn modelId="{EBB551CC-3C91-C141-86EF-35C0C7CAA887}" type="presParOf" srcId="{8242F962-E393-7F41-B771-48B16B6E48D8}" destId="{C9BE92F2-A415-8C4E-A19B-34995BE329BB}" srcOrd="2" destOrd="0" presId="urn:microsoft.com/office/officeart/2005/8/layout/hierarchy3"/>
    <dgm:cxn modelId="{BDEA5610-D282-0640-B3C7-FD316B05291A}" type="presParOf" srcId="{C9BE92F2-A415-8C4E-A19B-34995BE329BB}" destId="{0CBF1A25-41EA-1E47-A929-C3C5137B5DB3}" srcOrd="0" destOrd="0" presId="urn:microsoft.com/office/officeart/2005/8/layout/hierarchy3"/>
    <dgm:cxn modelId="{0530EB37-5008-004B-9DE3-18AA21A5B8F5}" type="presParOf" srcId="{0CBF1A25-41EA-1E47-A929-C3C5137B5DB3}" destId="{366D3370-0ED2-9C4A-9C38-9A63DA01239C}" srcOrd="0" destOrd="0" presId="urn:microsoft.com/office/officeart/2005/8/layout/hierarchy3"/>
    <dgm:cxn modelId="{0FD725ED-634D-D14A-9B4E-3AF71AB46DB2}" type="presParOf" srcId="{0CBF1A25-41EA-1E47-A929-C3C5137B5DB3}" destId="{2A471169-4938-6A40-B0A3-8805D3192F62}" srcOrd="1" destOrd="0" presId="urn:microsoft.com/office/officeart/2005/8/layout/hierarchy3"/>
    <dgm:cxn modelId="{FFB8BC90-BA0F-3C4F-80BC-47A12182A99E}" type="presParOf" srcId="{C9BE92F2-A415-8C4E-A19B-34995BE329BB}" destId="{7138D055-C27C-054B-A3E3-62DA7A523449}"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B51F91-FB61-4F9E-9462-99CD09171BF5}"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439B629-D65F-4D40-8A39-D8746436AEC6}">
      <dgm:prSet/>
      <dgm:spPr/>
      <dgm:t>
        <a:bodyPr/>
        <a:lstStyle/>
        <a:p>
          <a:pPr>
            <a:defRPr cap="all"/>
          </a:pPr>
          <a:r>
            <a:rPr lang="en-US"/>
            <a:t>Confidentiality within the group</a:t>
          </a:r>
        </a:p>
      </dgm:t>
    </dgm:pt>
    <dgm:pt modelId="{02577B89-5DC0-4212-B057-151A5FADC620}" type="parTrans" cxnId="{2BC90794-DDE4-40F7-9FB6-6335523E5FF0}">
      <dgm:prSet/>
      <dgm:spPr/>
      <dgm:t>
        <a:bodyPr/>
        <a:lstStyle/>
        <a:p>
          <a:endParaRPr lang="en-US"/>
        </a:p>
      </dgm:t>
    </dgm:pt>
    <dgm:pt modelId="{141AC657-FCA0-49AD-A404-B83C843BC2F4}" type="sibTrans" cxnId="{2BC90794-DDE4-40F7-9FB6-6335523E5FF0}">
      <dgm:prSet/>
      <dgm:spPr/>
      <dgm:t>
        <a:bodyPr/>
        <a:lstStyle/>
        <a:p>
          <a:endParaRPr lang="en-US"/>
        </a:p>
      </dgm:t>
    </dgm:pt>
    <dgm:pt modelId="{33E66A62-6B9C-41D6-BA6B-9AB58B7C7D46}">
      <dgm:prSet/>
      <dgm:spPr/>
      <dgm:t>
        <a:bodyPr/>
        <a:lstStyle/>
        <a:p>
          <a:pPr>
            <a:defRPr cap="all"/>
          </a:pPr>
          <a:r>
            <a:rPr lang="en-US"/>
            <a:t>Personal values</a:t>
          </a:r>
        </a:p>
      </dgm:t>
    </dgm:pt>
    <dgm:pt modelId="{011BDCCC-85D1-4D73-89A6-38448B13C714}" type="parTrans" cxnId="{7259CD7B-F463-4A27-B77E-A8AA399790F2}">
      <dgm:prSet/>
      <dgm:spPr/>
      <dgm:t>
        <a:bodyPr/>
        <a:lstStyle/>
        <a:p>
          <a:endParaRPr lang="en-US"/>
        </a:p>
      </dgm:t>
    </dgm:pt>
    <dgm:pt modelId="{397EE388-C379-4CCE-93A4-3AE88DD58F8D}" type="sibTrans" cxnId="{7259CD7B-F463-4A27-B77E-A8AA399790F2}">
      <dgm:prSet/>
      <dgm:spPr/>
      <dgm:t>
        <a:bodyPr/>
        <a:lstStyle/>
        <a:p>
          <a:endParaRPr lang="en-US"/>
        </a:p>
      </dgm:t>
    </dgm:pt>
    <dgm:pt modelId="{7B2F4E7D-D262-4E7A-936D-9B4DBB6CFDB1}" type="pres">
      <dgm:prSet presAssocID="{29B51F91-FB61-4F9E-9462-99CD09171BF5}" presName="root" presStyleCnt="0">
        <dgm:presLayoutVars>
          <dgm:dir/>
          <dgm:resizeHandles val="exact"/>
        </dgm:presLayoutVars>
      </dgm:prSet>
      <dgm:spPr/>
    </dgm:pt>
    <dgm:pt modelId="{577C2EB3-F0AE-42DD-912E-D5A84B75A114}" type="pres">
      <dgm:prSet presAssocID="{1439B629-D65F-4D40-8A39-D8746436AEC6}" presName="compNode" presStyleCnt="0"/>
      <dgm:spPr/>
    </dgm:pt>
    <dgm:pt modelId="{077E8040-FDF9-4F46-AFAB-13C0102081E0}" type="pres">
      <dgm:prSet presAssocID="{1439B629-D65F-4D40-8A39-D8746436AEC6}" presName="iconBgRect" presStyleLbl="bgShp" presStyleIdx="0" presStyleCnt="2"/>
      <dgm:spPr/>
    </dgm:pt>
    <dgm:pt modelId="{C1440191-C7CF-4439-9988-13FF836BEBDD}" type="pres">
      <dgm:prSet presAssocID="{1439B629-D65F-4D40-8A39-D8746436AEC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ck"/>
        </a:ext>
      </dgm:extLst>
    </dgm:pt>
    <dgm:pt modelId="{F58E1186-6658-4264-8AD3-33EB3D95E1BF}" type="pres">
      <dgm:prSet presAssocID="{1439B629-D65F-4D40-8A39-D8746436AEC6}" presName="spaceRect" presStyleCnt="0"/>
      <dgm:spPr/>
    </dgm:pt>
    <dgm:pt modelId="{1EFD4004-F4C1-4038-82F1-E10895C50BA8}" type="pres">
      <dgm:prSet presAssocID="{1439B629-D65F-4D40-8A39-D8746436AEC6}" presName="textRect" presStyleLbl="revTx" presStyleIdx="0" presStyleCnt="2">
        <dgm:presLayoutVars>
          <dgm:chMax val="1"/>
          <dgm:chPref val="1"/>
        </dgm:presLayoutVars>
      </dgm:prSet>
      <dgm:spPr/>
    </dgm:pt>
    <dgm:pt modelId="{6B510722-2A64-4860-AED9-F13346C21C52}" type="pres">
      <dgm:prSet presAssocID="{141AC657-FCA0-49AD-A404-B83C843BC2F4}" presName="sibTrans" presStyleCnt="0"/>
      <dgm:spPr/>
    </dgm:pt>
    <dgm:pt modelId="{C0467242-BE88-4F9E-86D7-2856BDC01075}" type="pres">
      <dgm:prSet presAssocID="{33E66A62-6B9C-41D6-BA6B-9AB58B7C7D46}" presName="compNode" presStyleCnt="0"/>
      <dgm:spPr/>
    </dgm:pt>
    <dgm:pt modelId="{67C81657-803E-45C8-9655-9A5273FAD66B}" type="pres">
      <dgm:prSet presAssocID="{33E66A62-6B9C-41D6-BA6B-9AB58B7C7D46}" presName="iconBgRect" presStyleLbl="bgShp" presStyleIdx="1" presStyleCnt="2"/>
      <dgm:spPr/>
    </dgm:pt>
    <dgm:pt modelId="{B15BE8AD-8AAF-45D6-915B-B02E6DFD43AA}" type="pres">
      <dgm:prSet presAssocID="{33E66A62-6B9C-41D6-BA6B-9AB58B7C7D4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a:ext>
      </dgm:extLst>
    </dgm:pt>
    <dgm:pt modelId="{E77D7891-AE73-4FC5-BA80-9F5A3BE0D37B}" type="pres">
      <dgm:prSet presAssocID="{33E66A62-6B9C-41D6-BA6B-9AB58B7C7D46}" presName="spaceRect" presStyleCnt="0"/>
      <dgm:spPr/>
    </dgm:pt>
    <dgm:pt modelId="{76CEA471-DEBA-43FC-8ECE-08A629CEEEBB}" type="pres">
      <dgm:prSet presAssocID="{33E66A62-6B9C-41D6-BA6B-9AB58B7C7D46}" presName="textRect" presStyleLbl="revTx" presStyleIdx="1" presStyleCnt="2">
        <dgm:presLayoutVars>
          <dgm:chMax val="1"/>
          <dgm:chPref val="1"/>
        </dgm:presLayoutVars>
      </dgm:prSet>
      <dgm:spPr/>
    </dgm:pt>
  </dgm:ptLst>
  <dgm:cxnLst>
    <dgm:cxn modelId="{8185EB3E-B6B3-41C5-9889-1196F917E515}" type="presOf" srcId="{1439B629-D65F-4D40-8A39-D8746436AEC6}" destId="{1EFD4004-F4C1-4038-82F1-E10895C50BA8}" srcOrd="0" destOrd="0" presId="urn:microsoft.com/office/officeart/2018/5/layout/IconCircleLabelList"/>
    <dgm:cxn modelId="{E123D25A-7626-4835-9887-4959123DABD4}" type="presOf" srcId="{29B51F91-FB61-4F9E-9462-99CD09171BF5}" destId="{7B2F4E7D-D262-4E7A-936D-9B4DBB6CFDB1}" srcOrd="0" destOrd="0" presId="urn:microsoft.com/office/officeart/2018/5/layout/IconCircleLabelList"/>
    <dgm:cxn modelId="{7259CD7B-F463-4A27-B77E-A8AA399790F2}" srcId="{29B51F91-FB61-4F9E-9462-99CD09171BF5}" destId="{33E66A62-6B9C-41D6-BA6B-9AB58B7C7D46}" srcOrd="1" destOrd="0" parTransId="{011BDCCC-85D1-4D73-89A6-38448B13C714}" sibTransId="{397EE388-C379-4CCE-93A4-3AE88DD58F8D}"/>
    <dgm:cxn modelId="{2BC90794-DDE4-40F7-9FB6-6335523E5FF0}" srcId="{29B51F91-FB61-4F9E-9462-99CD09171BF5}" destId="{1439B629-D65F-4D40-8A39-D8746436AEC6}" srcOrd="0" destOrd="0" parTransId="{02577B89-5DC0-4212-B057-151A5FADC620}" sibTransId="{141AC657-FCA0-49AD-A404-B83C843BC2F4}"/>
    <dgm:cxn modelId="{728376E4-3917-4DAA-A9CA-2A60445BC316}" type="presOf" srcId="{33E66A62-6B9C-41D6-BA6B-9AB58B7C7D46}" destId="{76CEA471-DEBA-43FC-8ECE-08A629CEEEBB}" srcOrd="0" destOrd="0" presId="urn:microsoft.com/office/officeart/2018/5/layout/IconCircleLabelList"/>
    <dgm:cxn modelId="{6B99ECDE-D4D7-4677-B55C-81335816160F}" type="presParOf" srcId="{7B2F4E7D-D262-4E7A-936D-9B4DBB6CFDB1}" destId="{577C2EB3-F0AE-42DD-912E-D5A84B75A114}" srcOrd="0" destOrd="0" presId="urn:microsoft.com/office/officeart/2018/5/layout/IconCircleLabelList"/>
    <dgm:cxn modelId="{FF9503FC-9D6C-4725-8CC7-712200B7061A}" type="presParOf" srcId="{577C2EB3-F0AE-42DD-912E-D5A84B75A114}" destId="{077E8040-FDF9-4F46-AFAB-13C0102081E0}" srcOrd="0" destOrd="0" presId="urn:microsoft.com/office/officeart/2018/5/layout/IconCircleLabelList"/>
    <dgm:cxn modelId="{E21F6D44-A681-4FED-8C94-6D2B547744D5}" type="presParOf" srcId="{577C2EB3-F0AE-42DD-912E-D5A84B75A114}" destId="{C1440191-C7CF-4439-9988-13FF836BEBDD}" srcOrd="1" destOrd="0" presId="urn:microsoft.com/office/officeart/2018/5/layout/IconCircleLabelList"/>
    <dgm:cxn modelId="{A0B4F37E-F3F0-452C-A446-D63EAF6497D0}" type="presParOf" srcId="{577C2EB3-F0AE-42DD-912E-D5A84B75A114}" destId="{F58E1186-6658-4264-8AD3-33EB3D95E1BF}" srcOrd="2" destOrd="0" presId="urn:microsoft.com/office/officeart/2018/5/layout/IconCircleLabelList"/>
    <dgm:cxn modelId="{C303E8B7-11A8-4040-A9C9-6CF0A34CE209}" type="presParOf" srcId="{577C2EB3-F0AE-42DD-912E-D5A84B75A114}" destId="{1EFD4004-F4C1-4038-82F1-E10895C50BA8}" srcOrd="3" destOrd="0" presId="urn:microsoft.com/office/officeart/2018/5/layout/IconCircleLabelList"/>
    <dgm:cxn modelId="{A0E6006B-6349-4CD2-9AE9-3259C059D825}" type="presParOf" srcId="{7B2F4E7D-D262-4E7A-936D-9B4DBB6CFDB1}" destId="{6B510722-2A64-4860-AED9-F13346C21C52}" srcOrd="1" destOrd="0" presId="urn:microsoft.com/office/officeart/2018/5/layout/IconCircleLabelList"/>
    <dgm:cxn modelId="{8D230AF7-1AC6-4F09-8C43-E7DF11D2B54D}" type="presParOf" srcId="{7B2F4E7D-D262-4E7A-936D-9B4DBB6CFDB1}" destId="{C0467242-BE88-4F9E-86D7-2856BDC01075}" srcOrd="2" destOrd="0" presId="urn:microsoft.com/office/officeart/2018/5/layout/IconCircleLabelList"/>
    <dgm:cxn modelId="{728DE3A2-E106-4E39-990D-9433EEE8B283}" type="presParOf" srcId="{C0467242-BE88-4F9E-86D7-2856BDC01075}" destId="{67C81657-803E-45C8-9655-9A5273FAD66B}" srcOrd="0" destOrd="0" presId="urn:microsoft.com/office/officeart/2018/5/layout/IconCircleLabelList"/>
    <dgm:cxn modelId="{D17C7C6A-77C1-4989-8AD7-CC15016B1F87}" type="presParOf" srcId="{C0467242-BE88-4F9E-86D7-2856BDC01075}" destId="{B15BE8AD-8AAF-45D6-915B-B02E6DFD43AA}" srcOrd="1" destOrd="0" presId="urn:microsoft.com/office/officeart/2018/5/layout/IconCircleLabelList"/>
    <dgm:cxn modelId="{D9F9881D-1300-4A63-8825-BEFA07CEA9D4}" type="presParOf" srcId="{C0467242-BE88-4F9E-86D7-2856BDC01075}" destId="{E77D7891-AE73-4FC5-BA80-9F5A3BE0D37B}" srcOrd="2" destOrd="0" presId="urn:microsoft.com/office/officeart/2018/5/layout/IconCircleLabelList"/>
    <dgm:cxn modelId="{23813B7A-BF47-4C47-B56D-0A9D87CBE87B}" type="presParOf" srcId="{C0467242-BE88-4F9E-86D7-2856BDC01075}" destId="{76CEA471-DEBA-43FC-8ECE-08A629CEEEB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284F53-665E-412A-B2BE-0E60B0A499D1}"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94413F91-0484-49B7-AC08-4CA9D3B8AB36}">
      <dgm:prSet/>
      <dgm:spPr/>
      <dgm:t>
        <a:bodyPr/>
        <a:lstStyle/>
        <a:p>
          <a:r>
            <a:rPr lang="en-US"/>
            <a:t>Why does the parent want their child to attend the group?</a:t>
          </a:r>
        </a:p>
      </dgm:t>
    </dgm:pt>
    <dgm:pt modelId="{272BDCFC-8448-492A-9F4C-3587CA0757C7}" type="parTrans" cxnId="{47E192D7-48EC-4C67-AD47-A7554FF7DB3B}">
      <dgm:prSet/>
      <dgm:spPr/>
      <dgm:t>
        <a:bodyPr/>
        <a:lstStyle/>
        <a:p>
          <a:endParaRPr lang="en-US"/>
        </a:p>
      </dgm:t>
    </dgm:pt>
    <dgm:pt modelId="{BAEC35A3-13D5-4D15-8269-68494927C683}" type="sibTrans" cxnId="{47E192D7-48EC-4C67-AD47-A7554FF7DB3B}">
      <dgm:prSet/>
      <dgm:spPr/>
      <dgm:t>
        <a:bodyPr/>
        <a:lstStyle/>
        <a:p>
          <a:endParaRPr lang="en-US"/>
        </a:p>
      </dgm:t>
    </dgm:pt>
    <dgm:pt modelId="{42017C3B-6599-4AFC-9DCF-B814AB926AE8}">
      <dgm:prSet/>
      <dgm:spPr/>
      <dgm:t>
        <a:bodyPr/>
        <a:lstStyle/>
        <a:p>
          <a:r>
            <a:rPr lang="en-US"/>
            <a:t>What do they hope their child gets from the group?</a:t>
          </a:r>
        </a:p>
      </dgm:t>
    </dgm:pt>
    <dgm:pt modelId="{037ACC2E-1A62-4292-9759-AA9E6EE0C970}" type="parTrans" cxnId="{2E7244AA-4921-4931-B72E-5C8773E9E044}">
      <dgm:prSet/>
      <dgm:spPr/>
      <dgm:t>
        <a:bodyPr/>
        <a:lstStyle/>
        <a:p>
          <a:endParaRPr lang="en-US"/>
        </a:p>
      </dgm:t>
    </dgm:pt>
    <dgm:pt modelId="{E02F2EB6-4D2D-4483-B07A-E159AFB6A935}" type="sibTrans" cxnId="{2E7244AA-4921-4931-B72E-5C8773E9E044}">
      <dgm:prSet/>
      <dgm:spPr/>
      <dgm:t>
        <a:bodyPr/>
        <a:lstStyle/>
        <a:p>
          <a:endParaRPr lang="en-US"/>
        </a:p>
      </dgm:t>
    </dgm:pt>
    <dgm:pt modelId="{FEC37C5E-82CB-4375-8BE7-3E3BECD0AA9C}">
      <dgm:prSet/>
      <dgm:spPr/>
      <dgm:t>
        <a:bodyPr/>
        <a:lstStyle/>
        <a:p>
          <a:r>
            <a:rPr lang="en-US"/>
            <a:t>Will this group help the child achieve those goals?</a:t>
          </a:r>
        </a:p>
      </dgm:t>
    </dgm:pt>
    <dgm:pt modelId="{4A8F0FCC-544D-4CF5-8E60-0DBD3551C6E0}" type="parTrans" cxnId="{E97628F5-E092-4479-8487-715A3D729D24}">
      <dgm:prSet/>
      <dgm:spPr/>
      <dgm:t>
        <a:bodyPr/>
        <a:lstStyle/>
        <a:p>
          <a:endParaRPr lang="en-US"/>
        </a:p>
      </dgm:t>
    </dgm:pt>
    <dgm:pt modelId="{2381EAED-625F-4615-B984-D1D08F6675CC}" type="sibTrans" cxnId="{E97628F5-E092-4479-8487-715A3D729D24}">
      <dgm:prSet/>
      <dgm:spPr/>
      <dgm:t>
        <a:bodyPr/>
        <a:lstStyle/>
        <a:p>
          <a:endParaRPr lang="en-US"/>
        </a:p>
      </dgm:t>
    </dgm:pt>
    <dgm:pt modelId="{C0F22B20-94DA-4626-A771-8CEE8B9AE383}">
      <dgm:prSet/>
      <dgm:spPr/>
      <dgm:t>
        <a:bodyPr/>
        <a:lstStyle/>
        <a:p>
          <a:r>
            <a:rPr lang="en-US"/>
            <a:t>Is there a chance that the group could be counterproductive to the child’s goals?</a:t>
          </a:r>
        </a:p>
      </dgm:t>
    </dgm:pt>
    <dgm:pt modelId="{8451CE62-A28C-4678-8D23-5FBB6EB60C15}" type="parTrans" cxnId="{2F5F22AF-C0AA-4AE3-A001-A17E3314473D}">
      <dgm:prSet/>
      <dgm:spPr/>
      <dgm:t>
        <a:bodyPr/>
        <a:lstStyle/>
        <a:p>
          <a:endParaRPr lang="en-US"/>
        </a:p>
      </dgm:t>
    </dgm:pt>
    <dgm:pt modelId="{FB705C9D-CBFB-4762-9265-11572B32169E}" type="sibTrans" cxnId="{2F5F22AF-C0AA-4AE3-A001-A17E3314473D}">
      <dgm:prSet/>
      <dgm:spPr/>
      <dgm:t>
        <a:bodyPr/>
        <a:lstStyle/>
        <a:p>
          <a:endParaRPr lang="en-US"/>
        </a:p>
      </dgm:t>
    </dgm:pt>
    <dgm:pt modelId="{017E0348-04DE-421A-8D59-ED0E159BA929}">
      <dgm:prSet/>
      <dgm:spPr/>
      <dgm:t>
        <a:bodyPr/>
        <a:lstStyle/>
        <a:p>
          <a:r>
            <a:rPr lang="en-US"/>
            <a:t>Do the format and goals of the group feel fitting for the child?</a:t>
          </a:r>
        </a:p>
      </dgm:t>
    </dgm:pt>
    <dgm:pt modelId="{9886EA9B-1CBB-4D23-AF39-24BE194E1BCD}" type="parTrans" cxnId="{4B34CD58-C376-4E8D-B466-5CDF12E87F0A}">
      <dgm:prSet/>
      <dgm:spPr/>
      <dgm:t>
        <a:bodyPr/>
        <a:lstStyle/>
        <a:p>
          <a:endParaRPr lang="en-US"/>
        </a:p>
      </dgm:t>
    </dgm:pt>
    <dgm:pt modelId="{519E07E2-8FC6-4B62-A74C-26E6FDF91737}" type="sibTrans" cxnId="{4B34CD58-C376-4E8D-B466-5CDF12E87F0A}">
      <dgm:prSet/>
      <dgm:spPr/>
      <dgm:t>
        <a:bodyPr/>
        <a:lstStyle/>
        <a:p>
          <a:endParaRPr lang="en-US"/>
        </a:p>
      </dgm:t>
    </dgm:pt>
    <dgm:pt modelId="{4CECA011-942C-B341-8D20-4D42322B1A8E}" type="pres">
      <dgm:prSet presAssocID="{41284F53-665E-412A-B2BE-0E60B0A499D1}" presName="diagram" presStyleCnt="0">
        <dgm:presLayoutVars>
          <dgm:dir/>
          <dgm:resizeHandles val="exact"/>
        </dgm:presLayoutVars>
      </dgm:prSet>
      <dgm:spPr/>
    </dgm:pt>
    <dgm:pt modelId="{C1CDA1E5-080B-0F4F-814E-3203D23489CD}" type="pres">
      <dgm:prSet presAssocID="{94413F91-0484-49B7-AC08-4CA9D3B8AB36}" presName="node" presStyleLbl="node1" presStyleIdx="0" presStyleCnt="5">
        <dgm:presLayoutVars>
          <dgm:bulletEnabled val="1"/>
        </dgm:presLayoutVars>
      </dgm:prSet>
      <dgm:spPr/>
    </dgm:pt>
    <dgm:pt modelId="{2458AF39-38CE-454E-AFDE-03FCA4EFCA15}" type="pres">
      <dgm:prSet presAssocID="{BAEC35A3-13D5-4D15-8269-68494927C683}" presName="sibTrans" presStyleCnt="0"/>
      <dgm:spPr/>
    </dgm:pt>
    <dgm:pt modelId="{EB3BA213-CB3B-0340-8BA8-E44795D9F7A7}" type="pres">
      <dgm:prSet presAssocID="{42017C3B-6599-4AFC-9DCF-B814AB926AE8}" presName="node" presStyleLbl="node1" presStyleIdx="1" presStyleCnt="5">
        <dgm:presLayoutVars>
          <dgm:bulletEnabled val="1"/>
        </dgm:presLayoutVars>
      </dgm:prSet>
      <dgm:spPr/>
    </dgm:pt>
    <dgm:pt modelId="{D043F397-9CD2-B64F-A44D-7D4426F678AA}" type="pres">
      <dgm:prSet presAssocID="{E02F2EB6-4D2D-4483-B07A-E159AFB6A935}" presName="sibTrans" presStyleCnt="0"/>
      <dgm:spPr/>
    </dgm:pt>
    <dgm:pt modelId="{E5EBE278-B907-C446-8025-6D43C42DEF05}" type="pres">
      <dgm:prSet presAssocID="{FEC37C5E-82CB-4375-8BE7-3E3BECD0AA9C}" presName="node" presStyleLbl="node1" presStyleIdx="2" presStyleCnt="5">
        <dgm:presLayoutVars>
          <dgm:bulletEnabled val="1"/>
        </dgm:presLayoutVars>
      </dgm:prSet>
      <dgm:spPr/>
    </dgm:pt>
    <dgm:pt modelId="{F1034E4E-0D6D-BA46-9DF6-4CD9822A1DD3}" type="pres">
      <dgm:prSet presAssocID="{2381EAED-625F-4615-B984-D1D08F6675CC}" presName="sibTrans" presStyleCnt="0"/>
      <dgm:spPr/>
    </dgm:pt>
    <dgm:pt modelId="{6CB2A998-A116-F447-B2A0-CA6E67B0B10B}" type="pres">
      <dgm:prSet presAssocID="{C0F22B20-94DA-4626-A771-8CEE8B9AE383}" presName="node" presStyleLbl="node1" presStyleIdx="3" presStyleCnt="5">
        <dgm:presLayoutVars>
          <dgm:bulletEnabled val="1"/>
        </dgm:presLayoutVars>
      </dgm:prSet>
      <dgm:spPr/>
    </dgm:pt>
    <dgm:pt modelId="{C51066A1-60CE-6044-897E-C53BAE95E90D}" type="pres">
      <dgm:prSet presAssocID="{FB705C9D-CBFB-4762-9265-11572B32169E}" presName="sibTrans" presStyleCnt="0"/>
      <dgm:spPr/>
    </dgm:pt>
    <dgm:pt modelId="{2C7875CA-415B-4E40-9F5C-94E7D22ADD21}" type="pres">
      <dgm:prSet presAssocID="{017E0348-04DE-421A-8D59-ED0E159BA929}" presName="node" presStyleLbl="node1" presStyleIdx="4" presStyleCnt="5">
        <dgm:presLayoutVars>
          <dgm:bulletEnabled val="1"/>
        </dgm:presLayoutVars>
      </dgm:prSet>
      <dgm:spPr/>
    </dgm:pt>
  </dgm:ptLst>
  <dgm:cxnLst>
    <dgm:cxn modelId="{175F630A-7919-A94B-A16D-31EFEB97F22B}" type="presOf" srcId="{94413F91-0484-49B7-AC08-4CA9D3B8AB36}" destId="{C1CDA1E5-080B-0F4F-814E-3203D23489CD}" srcOrd="0" destOrd="0" presId="urn:microsoft.com/office/officeart/2005/8/layout/default"/>
    <dgm:cxn modelId="{DA57CC42-2E98-2948-B24B-B35870002371}" type="presOf" srcId="{FEC37C5E-82CB-4375-8BE7-3E3BECD0AA9C}" destId="{E5EBE278-B907-C446-8025-6D43C42DEF05}" srcOrd="0" destOrd="0" presId="urn:microsoft.com/office/officeart/2005/8/layout/default"/>
    <dgm:cxn modelId="{4B34CD58-C376-4E8D-B466-5CDF12E87F0A}" srcId="{41284F53-665E-412A-B2BE-0E60B0A499D1}" destId="{017E0348-04DE-421A-8D59-ED0E159BA929}" srcOrd="4" destOrd="0" parTransId="{9886EA9B-1CBB-4D23-AF39-24BE194E1BCD}" sibTransId="{519E07E2-8FC6-4B62-A74C-26E6FDF91737}"/>
    <dgm:cxn modelId="{B3F83461-7FEA-2347-A89B-1687EF3C9EC4}" type="presOf" srcId="{42017C3B-6599-4AFC-9DCF-B814AB926AE8}" destId="{EB3BA213-CB3B-0340-8BA8-E44795D9F7A7}" srcOrd="0" destOrd="0" presId="urn:microsoft.com/office/officeart/2005/8/layout/default"/>
    <dgm:cxn modelId="{8757266D-54C1-5A4E-A698-251E7302C3CC}" type="presOf" srcId="{41284F53-665E-412A-B2BE-0E60B0A499D1}" destId="{4CECA011-942C-B341-8D20-4D42322B1A8E}" srcOrd="0" destOrd="0" presId="urn:microsoft.com/office/officeart/2005/8/layout/default"/>
    <dgm:cxn modelId="{4F317470-A7F5-E34C-A780-8887BC159437}" type="presOf" srcId="{017E0348-04DE-421A-8D59-ED0E159BA929}" destId="{2C7875CA-415B-4E40-9F5C-94E7D22ADD21}" srcOrd="0" destOrd="0" presId="urn:microsoft.com/office/officeart/2005/8/layout/default"/>
    <dgm:cxn modelId="{AE132A96-2987-CF49-BDD3-FAA2EE403CA0}" type="presOf" srcId="{C0F22B20-94DA-4626-A771-8CEE8B9AE383}" destId="{6CB2A998-A116-F447-B2A0-CA6E67B0B10B}" srcOrd="0" destOrd="0" presId="urn:microsoft.com/office/officeart/2005/8/layout/default"/>
    <dgm:cxn modelId="{2E7244AA-4921-4931-B72E-5C8773E9E044}" srcId="{41284F53-665E-412A-B2BE-0E60B0A499D1}" destId="{42017C3B-6599-4AFC-9DCF-B814AB926AE8}" srcOrd="1" destOrd="0" parTransId="{037ACC2E-1A62-4292-9759-AA9E6EE0C970}" sibTransId="{E02F2EB6-4D2D-4483-B07A-E159AFB6A935}"/>
    <dgm:cxn modelId="{2F5F22AF-C0AA-4AE3-A001-A17E3314473D}" srcId="{41284F53-665E-412A-B2BE-0E60B0A499D1}" destId="{C0F22B20-94DA-4626-A771-8CEE8B9AE383}" srcOrd="3" destOrd="0" parTransId="{8451CE62-A28C-4678-8D23-5FBB6EB60C15}" sibTransId="{FB705C9D-CBFB-4762-9265-11572B32169E}"/>
    <dgm:cxn modelId="{47E192D7-48EC-4C67-AD47-A7554FF7DB3B}" srcId="{41284F53-665E-412A-B2BE-0E60B0A499D1}" destId="{94413F91-0484-49B7-AC08-4CA9D3B8AB36}" srcOrd="0" destOrd="0" parTransId="{272BDCFC-8448-492A-9F4C-3587CA0757C7}" sibTransId="{BAEC35A3-13D5-4D15-8269-68494927C683}"/>
    <dgm:cxn modelId="{E97628F5-E092-4479-8487-715A3D729D24}" srcId="{41284F53-665E-412A-B2BE-0E60B0A499D1}" destId="{FEC37C5E-82CB-4375-8BE7-3E3BECD0AA9C}" srcOrd="2" destOrd="0" parTransId="{4A8F0FCC-544D-4CF5-8E60-0DBD3551C6E0}" sibTransId="{2381EAED-625F-4615-B984-D1D08F6675CC}"/>
    <dgm:cxn modelId="{92529A3E-1C3C-2242-826B-4D10F388EEB4}" type="presParOf" srcId="{4CECA011-942C-B341-8D20-4D42322B1A8E}" destId="{C1CDA1E5-080B-0F4F-814E-3203D23489CD}" srcOrd="0" destOrd="0" presId="urn:microsoft.com/office/officeart/2005/8/layout/default"/>
    <dgm:cxn modelId="{4A699C01-3B65-894C-AF13-FB2B8CB8A294}" type="presParOf" srcId="{4CECA011-942C-B341-8D20-4D42322B1A8E}" destId="{2458AF39-38CE-454E-AFDE-03FCA4EFCA15}" srcOrd="1" destOrd="0" presId="urn:microsoft.com/office/officeart/2005/8/layout/default"/>
    <dgm:cxn modelId="{CDB19110-5EA7-A948-B566-66C379B6B527}" type="presParOf" srcId="{4CECA011-942C-B341-8D20-4D42322B1A8E}" destId="{EB3BA213-CB3B-0340-8BA8-E44795D9F7A7}" srcOrd="2" destOrd="0" presId="urn:microsoft.com/office/officeart/2005/8/layout/default"/>
    <dgm:cxn modelId="{9E9D18EB-FF62-694D-AE63-237CAFEF1921}" type="presParOf" srcId="{4CECA011-942C-B341-8D20-4D42322B1A8E}" destId="{D043F397-9CD2-B64F-A44D-7D4426F678AA}" srcOrd="3" destOrd="0" presId="urn:microsoft.com/office/officeart/2005/8/layout/default"/>
    <dgm:cxn modelId="{13576B6D-3F4A-BA4D-914F-F512E698F799}" type="presParOf" srcId="{4CECA011-942C-B341-8D20-4D42322B1A8E}" destId="{E5EBE278-B907-C446-8025-6D43C42DEF05}" srcOrd="4" destOrd="0" presId="urn:microsoft.com/office/officeart/2005/8/layout/default"/>
    <dgm:cxn modelId="{28332CF9-E6FD-DE4F-8489-22C8FA930870}" type="presParOf" srcId="{4CECA011-942C-B341-8D20-4D42322B1A8E}" destId="{F1034E4E-0D6D-BA46-9DF6-4CD9822A1DD3}" srcOrd="5" destOrd="0" presId="urn:microsoft.com/office/officeart/2005/8/layout/default"/>
    <dgm:cxn modelId="{87A53F04-0916-2E4B-A18C-96F7F5799B36}" type="presParOf" srcId="{4CECA011-942C-B341-8D20-4D42322B1A8E}" destId="{6CB2A998-A116-F447-B2A0-CA6E67B0B10B}" srcOrd="6" destOrd="0" presId="urn:microsoft.com/office/officeart/2005/8/layout/default"/>
    <dgm:cxn modelId="{2FA04AE8-0A0C-F54D-A24F-23F35E6A0BA9}" type="presParOf" srcId="{4CECA011-942C-B341-8D20-4D42322B1A8E}" destId="{C51066A1-60CE-6044-897E-C53BAE95E90D}" srcOrd="7" destOrd="0" presId="urn:microsoft.com/office/officeart/2005/8/layout/default"/>
    <dgm:cxn modelId="{20C04EF0-2B69-204F-8204-97E4978AB434}" type="presParOf" srcId="{4CECA011-942C-B341-8D20-4D42322B1A8E}" destId="{2C7875CA-415B-4E40-9F5C-94E7D22ADD21}"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58D90-7BC6-E54C-88BF-6A0D61C4777A}">
      <dsp:nvSpPr>
        <dsp:cNvPr id="0" name=""/>
        <dsp:cNvSpPr/>
      </dsp:nvSpPr>
      <dsp:spPr>
        <a:xfrm>
          <a:off x="1252" y="818195"/>
          <a:ext cx="2931169" cy="146558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a:t>Cognitive therapy</a:t>
          </a:r>
        </a:p>
      </dsp:txBody>
      <dsp:txXfrm>
        <a:off x="44177" y="861120"/>
        <a:ext cx="2845319" cy="1379734"/>
      </dsp:txXfrm>
    </dsp:sp>
    <dsp:sp modelId="{85905171-4F99-8945-B571-8617078EB412}">
      <dsp:nvSpPr>
        <dsp:cNvPr id="0" name=""/>
        <dsp:cNvSpPr/>
      </dsp:nvSpPr>
      <dsp:spPr>
        <a:xfrm>
          <a:off x="3665215" y="818195"/>
          <a:ext cx="2931169" cy="146558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a:t>Rational emotive behavioral therapy</a:t>
          </a:r>
        </a:p>
      </dsp:txBody>
      <dsp:txXfrm>
        <a:off x="3708140" y="861120"/>
        <a:ext cx="2845319" cy="1379734"/>
      </dsp:txXfrm>
    </dsp:sp>
    <dsp:sp modelId="{366D3370-0ED2-9C4A-9C38-9A63DA01239C}">
      <dsp:nvSpPr>
        <dsp:cNvPr id="0" name=""/>
        <dsp:cNvSpPr/>
      </dsp:nvSpPr>
      <dsp:spPr>
        <a:xfrm>
          <a:off x="7329177" y="818195"/>
          <a:ext cx="2931169" cy="146558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39370" rIns="59055" bIns="39370" numCol="1" spcCol="1270" anchor="ctr" anchorCtr="0">
          <a:noAutofit/>
        </a:bodyPr>
        <a:lstStyle/>
        <a:p>
          <a:pPr marL="0" lvl="0" indent="0" algn="ctr" defTabSz="1377950">
            <a:lnSpc>
              <a:spcPct val="90000"/>
            </a:lnSpc>
            <a:spcBef>
              <a:spcPct val="0"/>
            </a:spcBef>
            <a:spcAft>
              <a:spcPct val="35000"/>
            </a:spcAft>
            <a:buNone/>
          </a:pPr>
          <a:r>
            <a:rPr lang="en-US" sz="3100" kern="1200"/>
            <a:t>Feminist therapy</a:t>
          </a:r>
        </a:p>
      </dsp:txBody>
      <dsp:txXfrm>
        <a:off x="7372102" y="861120"/>
        <a:ext cx="2845319" cy="1379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E8040-FDF9-4F46-AFAB-13C0102081E0}">
      <dsp:nvSpPr>
        <dsp:cNvPr id="0" name=""/>
        <dsp:cNvSpPr/>
      </dsp:nvSpPr>
      <dsp:spPr>
        <a:xfrm>
          <a:off x="2470034" y="1374"/>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440191-C7CF-4439-9988-13FF836BEBDD}">
      <dsp:nvSpPr>
        <dsp:cNvPr id="0" name=""/>
        <dsp:cNvSpPr/>
      </dsp:nvSpPr>
      <dsp:spPr>
        <a:xfrm>
          <a:off x="2857596" y="388936"/>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FD4004-F4C1-4038-82F1-E10895C50BA8}">
      <dsp:nvSpPr>
        <dsp:cNvPr id="0" name=""/>
        <dsp:cNvSpPr/>
      </dsp:nvSpPr>
      <dsp:spPr>
        <a:xfrm>
          <a:off x="1888690" y="2386374"/>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Confidentiality within the group</a:t>
          </a:r>
        </a:p>
      </dsp:txBody>
      <dsp:txXfrm>
        <a:off x="1888690" y="2386374"/>
        <a:ext cx="2981250" cy="720000"/>
      </dsp:txXfrm>
    </dsp:sp>
    <dsp:sp modelId="{67C81657-803E-45C8-9655-9A5273FAD66B}">
      <dsp:nvSpPr>
        <dsp:cNvPr id="0" name=""/>
        <dsp:cNvSpPr/>
      </dsp:nvSpPr>
      <dsp:spPr>
        <a:xfrm>
          <a:off x="5973003" y="1374"/>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5BE8AD-8AAF-45D6-915B-B02E6DFD43AA}">
      <dsp:nvSpPr>
        <dsp:cNvPr id="0" name=""/>
        <dsp:cNvSpPr/>
      </dsp:nvSpPr>
      <dsp:spPr>
        <a:xfrm>
          <a:off x="6360565" y="388936"/>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CEA471-DEBA-43FC-8ECE-08A629CEEEBB}">
      <dsp:nvSpPr>
        <dsp:cNvPr id="0" name=""/>
        <dsp:cNvSpPr/>
      </dsp:nvSpPr>
      <dsp:spPr>
        <a:xfrm>
          <a:off x="5391659" y="2386374"/>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Personal values</a:t>
          </a:r>
        </a:p>
      </dsp:txBody>
      <dsp:txXfrm>
        <a:off x="5391659" y="2386374"/>
        <a:ext cx="2981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DA1E5-080B-0F4F-814E-3203D23489CD}">
      <dsp:nvSpPr>
        <dsp:cNvPr id="0" name=""/>
        <dsp:cNvSpPr/>
      </dsp:nvSpPr>
      <dsp:spPr>
        <a:xfrm>
          <a:off x="1306750" y="353"/>
          <a:ext cx="2390030" cy="143401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Why does the parent want their child to attend the group?</a:t>
          </a:r>
        </a:p>
      </dsp:txBody>
      <dsp:txXfrm>
        <a:off x="1306750" y="353"/>
        <a:ext cx="2390030" cy="1434018"/>
      </dsp:txXfrm>
    </dsp:sp>
    <dsp:sp modelId="{EB3BA213-CB3B-0340-8BA8-E44795D9F7A7}">
      <dsp:nvSpPr>
        <dsp:cNvPr id="0" name=""/>
        <dsp:cNvSpPr/>
      </dsp:nvSpPr>
      <dsp:spPr>
        <a:xfrm>
          <a:off x="3935784" y="353"/>
          <a:ext cx="2390030" cy="143401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What do they hope their child gets from the group?</a:t>
          </a:r>
        </a:p>
      </dsp:txBody>
      <dsp:txXfrm>
        <a:off x="3935784" y="353"/>
        <a:ext cx="2390030" cy="1434018"/>
      </dsp:txXfrm>
    </dsp:sp>
    <dsp:sp modelId="{E5EBE278-B907-C446-8025-6D43C42DEF05}">
      <dsp:nvSpPr>
        <dsp:cNvPr id="0" name=""/>
        <dsp:cNvSpPr/>
      </dsp:nvSpPr>
      <dsp:spPr>
        <a:xfrm>
          <a:off x="6564818" y="353"/>
          <a:ext cx="2390030" cy="143401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Will this group help the child achieve those goals?</a:t>
          </a:r>
        </a:p>
      </dsp:txBody>
      <dsp:txXfrm>
        <a:off x="6564818" y="353"/>
        <a:ext cx="2390030" cy="1434018"/>
      </dsp:txXfrm>
    </dsp:sp>
    <dsp:sp modelId="{6CB2A998-A116-F447-B2A0-CA6E67B0B10B}">
      <dsp:nvSpPr>
        <dsp:cNvPr id="0" name=""/>
        <dsp:cNvSpPr/>
      </dsp:nvSpPr>
      <dsp:spPr>
        <a:xfrm>
          <a:off x="2621267" y="1673375"/>
          <a:ext cx="2390030" cy="143401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Is there a chance that the group could be counterproductive to the child’s goals?</a:t>
          </a:r>
        </a:p>
      </dsp:txBody>
      <dsp:txXfrm>
        <a:off x="2621267" y="1673375"/>
        <a:ext cx="2390030" cy="1434018"/>
      </dsp:txXfrm>
    </dsp:sp>
    <dsp:sp modelId="{2C7875CA-415B-4E40-9F5C-94E7D22ADD21}">
      <dsp:nvSpPr>
        <dsp:cNvPr id="0" name=""/>
        <dsp:cNvSpPr/>
      </dsp:nvSpPr>
      <dsp:spPr>
        <a:xfrm>
          <a:off x="5250301" y="1673375"/>
          <a:ext cx="2390030" cy="143401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Do the format and goals of the group feel fitting for the child?</a:t>
          </a:r>
        </a:p>
      </dsp:txBody>
      <dsp:txXfrm>
        <a:off x="5250301" y="1673375"/>
        <a:ext cx="2390030" cy="143401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04915-1BE9-BA4D-8103-63258DEC6609}" type="datetimeFigureOut">
              <a:rPr lang="en-US" smtClean="0"/>
              <a:t>8/28/24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166D70-FD45-7A42-8FB0-9BA469EC9742}" type="slidenum">
              <a:rPr lang="en-US" smtClean="0"/>
              <a:t>‹#›</a:t>
            </a:fld>
            <a:endParaRPr lang="en-US"/>
          </a:p>
        </p:txBody>
      </p:sp>
    </p:spTree>
    <p:extLst>
      <p:ext uri="{BB962C8B-B14F-4D97-AF65-F5344CB8AC3E}">
        <p14:creationId xmlns:p14="http://schemas.microsoft.com/office/powerpoint/2010/main" val="1469640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group that I decided to create will be for children whose parents are divorced.</a:t>
            </a:r>
          </a:p>
        </p:txBody>
      </p:sp>
      <p:sp>
        <p:nvSpPr>
          <p:cNvPr id="4" name="Slide Number Placeholder 3"/>
          <p:cNvSpPr>
            <a:spLocks noGrp="1"/>
          </p:cNvSpPr>
          <p:nvPr>
            <p:ph type="sldNum" sz="quarter" idx="5"/>
          </p:nvPr>
        </p:nvSpPr>
        <p:spPr/>
        <p:txBody>
          <a:bodyPr/>
          <a:lstStyle/>
          <a:p>
            <a:fld id="{5D166D70-FD45-7A42-8FB0-9BA469EC9742}" type="slidenum">
              <a:rPr lang="en-US" smtClean="0"/>
              <a:t>2</a:t>
            </a:fld>
            <a:endParaRPr lang="en-US"/>
          </a:p>
        </p:txBody>
      </p:sp>
    </p:spTree>
    <p:extLst>
      <p:ext uri="{BB962C8B-B14F-4D97-AF65-F5344CB8AC3E}">
        <p14:creationId xmlns:p14="http://schemas.microsoft.com/office/powerpoint/2010/main" val="2715631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parents are going through a divorce, there may be arguing or certain behaviors in the house that have a negative impact on the children. Parents may not even realize this or may believe that the children are not really understanding what is going on. Children may be perceiving much more than their parents believe, and that can have a lasting impact on them psychologically (Corey et al., 2018). For this reason, it is good for these children to have a safe space to unpack their feelings and experiences relating to their parent’s separation.</a:t>
            </a:r>
          </a:p>
        </p:txBody>
      </p:sp>
      <p:sp>
        <p:nvSpPr>
          <p:cNvPr id="4" name="Slide Number Placeholder 3"/>
          <p:cNvSpPr>
            <a:spLocks noGrp="1"/>
          </p:cNvSpPr>
          <p:nvPr>
            <p:ph type="sldNum" sz="quarter" idx="5"/>
          </p:nvPr>
        </p:nvSpPr>
        <p:spPr/>
        <p:txBody>
          <a:bodyPr/>
          <a:lstStyle/>
          <a:p>
            <a:fld id="{5D166D70-FD45-7A42-8FB0-9BA469EC9742}" type="slidenum">
              <a:rPr lang="en-US" smtClean="0"/>
              <a:t>3</a:t>
            </a:fld>
            <a:endParaRPr lang="en-US"/>
          </a:p>
        </p:txBody>
      </p:sp>
    </p:spTree>
    <p:extLst>
      <p:ext uri="{BB962C8B-B14F-4D97-AF65-F5344CB8AC3E}">
        <p14:creationId xmlns:p14="http://schemas.microsoft.com/office/powerpoint/2010/main" val="2464403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group will be for children who are seven or eight years old. To avoid large differences in experience, the group will not consist of a wide range of ages. The children will be close and have similar processing abilities. The children will be similar in age, but they may have varying cultural identities and experiences. The counselor should listen and understand the cultural identity of each participant so that they can understand what cultural and family dynamics may be affecting their experience with the divorce of their parents (Pappas, 2023).</a:t>
            </a:r>
          </a:p>
        </p:txBody>
      </p:sp>
      <p:sp>
        <p:nvSpPr>
          <p:cNvPr id="4" name="Slide Number Placeholder 3"/>
          <p:cNvSpPr>
            <a:spLocks noGrp="1"/>
          </p:cNvSpPr>
          <p:nvPr>
            <p:ph type="sldNum" sz="quarter" idx="5"/>
          </p:nvPr>
        </p:nvSpPr>
        <p:spPr/>
        <p:txBody>
          <a:bodyPr/>
          <a:lstStyle/>
          <a:p>
            <a:fld id="{5D166D70-FD45-7A42-8FB0-9BA469EC9742}" type="slidenum">
              <a:rPr lang="en-US" smtClean="0"/>
              <a:t>4</a:t>
            </a:fld>
            <a:endParaRPr lang="en-US"/>
          </a:p>
        </p:txBody>
      </p:sp>
    </p:spTree>
    <p:extLst>
      <p:ext uri="{BB962C8B-B14F-4D97-AF65-F5344CB8AC3E}">
        <p14:creationId xmlns:p14="http://schemas.microsoft.com/office/powerpoint/2010/main" val="3040675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group will continue for twelve sessions. These sessions will be broken up into different subsections of discussions and activities. It will start with creating an environment that children feel safe in. Then, children will learn to identify their feelings and express them. Then, the children will be taught more about what divorce is and what it is not. The children will be taught coping skills and social skills to help them moving forward. The counselor will then help the children to view themselves and their families in a more positive light (Corey et al., 2018).</a:t>
            </a:r>
          </a:p>
        </p:txBody>
      </p:sp>
      <p:sp>
        <p:nvSpPr>
          <p:cNvPr id="4" name="Slide Number Placeholder 3"/>
          <p:cNvSpPr>
            <a:spLocks noGrp="1"/>
          </p:cNvSpPr>
          <p:nvPr>
            <p:ph type="sldNum" sz="quarter" idx="5"/>
          </p:nvPr>
        </p:nvSpPr>
        <p:spPr/>
        <p:txBody>
          <a:bodyPr/>
          <a:lstStyle/>
          <a:p>
            <a:fld id="{5D166D70-FD45-7A42-8FB0-9BA469EC9742}" type="slidenum">
              <a:rPr lang="en-US" smtClean="0"/>
              <a:t>5</a:t>
            </a:fld>
            <a:endParaRPr lang="en-US"/>
          </a:p>
        </p:txBody>
      </p:sp>
    </p:spTree>
    <p:extLst>
      <p:ext uri="{BB962C8B-B14F-4D97-AF65-F5344CB8AC3E}">
        <p14:creationId xmlns:p14="http://schemas.microsoft.com/office/powerpoint/2010/main" val="274979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this group consists of children of elementary school age, the goal will be to create a group of no more than four children. Group size depends on the age of the participants and the experience of the counselor (Corey et al., 2018). Because this group is young children, they would not benefit as much from a group of ten participants. The group leader needs to be able to facilitate effectively, as well as give each participant the attention that they need. </a:t>
            </a:r>
          </a:p>
        </p:txBody>
      </p:sp>
      <p:sp>
        <p:nvSpPr>
          <p:cNvPr id="4" name="Slide Number Placeholder 3"/>
          <p:cNvSpPr>
            <a:spLocks noGrp="1"/>
          </p:cNvSpPr>
          <p:nvPr>
            <p:ph type="sldNum" sz="quarter" idx="5"/>
          </p:nvPr>
        </p:nvSpPr>
        <p:spPr/>
        <p:txBody>
          <a:bodyPr/>
          <a:lstStyle/>
          <a:p>
            <a:fld id="{5D166D70-FD45-7A42-8FB0-9BA469EC9742}" type="slidenum">
              <a:rPr lang="en-US" smtClean="0"/>
              <a:t>6</a:t>
            </a:fld>
            <a:endParaRPr lang="en-US"/>
          </a:p>
        </p:txBody>
      </p:sp>
    </p:spTree>
    <p:extLst>
      <p:ext uri="{BB962C8B-B14F-4D97-AF65-F5344CB8AC3E}">
        <p14:creationId xmlns:p14="http://schemas.microsoft.com/office/powerpoint/2010/main" val="372839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important goal of the sessions is to teach children coping skills that will prevent them from acting out emotionally or behaviorally in the future as a result of the feelings they internalize from their parents’ divorce. When children are shown healthy outlets and ways to express their feelings, it can be beneficial. They can also learn that it is okay to express those things and that they are not wrong for feeling a certain way about their family. Being a child of divorce can decrease self esteem and the view of their family (Pedro-Carroll et al., n.d.). The sessions can help gain that self esteem back and provide children with the resources to be more resilient in the future.</a:t>
            </a:r>
          </a:p>
        </p:txBody>
      </p:sp>
      <p:sp>
        <p:nvSpPr>
          <p:cNvPr id="4" name="Slide Number Placeholder 3"/>
          <p:cNvSpPr>
            <a:spLocks noGrp="1"/>
          </p:cNvSpPr>
          <p:nvPr>
            <p:ph type="sldNum" sz="quarter" idx="5"/>
          </p:nvPr>
        </p:nvSpPr>
        <p:spPr/>
        <p:txBody>
          <a:bodyPr/>
          <a:lstStyle/>
          <a:p>
            <a:fld id="{5D166D70-FD45-7A42-8FB0-9BA469EC9742}" type="slidenum">
              <a:rPr lang="en-US" smtClean="0"/>
              <a:t>7</a:t>
            </a:fld>
            <a:endParaRPr lang="en-US"/>
          </a:p>
        </p:txBody>
      </p:sp>
    </p:spTree>
    <p:extLst>
      <p:ext uri="{BB962C8B-B14F-4D97-AF65-F5344CB8AC3E}">
        <p14:creationId xmlns:p14="http://schemas.microsoft.com/office/powerpoint/2010/main" val="101526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theory will be important in these sessions because children may be having self-defeating or negative thoughts about themselves being the reason for their parents getting divorced. Counselors must help participants identify harmful thought patterns and replace them with more accurate ones. REBT can help children in these groups by helping them see that the divorce may not be the cause of their problems, but rather their thoughts and perceptions surrounding the divorce. This could be part of the counselor teaching the reality of divorce as well as the misconceptions. Feminist therapy and gender role analysis can be helpful in situations where one parent is no longer present or if children are feeling pressured to take on a role as their family is shifting (Corey et al., 2018).</a:t>
            </a:r>
          </a:p>
        </p:txBody>
      </p:sp>
      <p:sp>
        <p:nvSpPr>
          <p:cNvPr id="4" name="Slide Number Placeholder 3"/>
          <p:cNvSpPr>
            <a:spLocks noGrp="1"/>
          </p:cNvSpPr>
          <p:nvPr>
            <p:ph type="sldNum" sz="quarter" idx="5"/>
          </p:nvPr>
        </p:nvSpPr>
        <p:spPr/>
        <p:txBody>
          <a:bodyPr/>
          <a:lstStyle/>
          <a:p>
            <a:fld id="{5D166D70-FD45-7A42-8FB0-9BA469EC9742}" type="slidenum">
              <a:rPr lang="en-US" smtClean="0"/>
              <a:t>8</a:t>
            </a:fld>
            <a:endParaRPr lang="en-US"/>
          </a:p>
        </p:txBody>
      </p:sp>
    </p:spTree>
    <p:extLst>
      <p:ext uri="{BB962C8B-B14F-4D97-AF65-F5344CB8AC3E}">
        <p14:creationId xmlns:p14="http://schemas.microsoft.com/office/powerpoint/2010/main" val="394629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children are minors likely being brought to counseling because of their parents, the counselor needs to acquire informed consent from both the parents and the child. This can also be helpful to make children feel more engaged in the process when they are seen as having a choice. The children feel more involved in the process and know what to expect from the group (Pedro-Carroll et al., n.d.). The counselor should know what to do if the parents' consent, but the child does not.</a:t>
            </a:r>
          </a:p>
        </p:txBody>
      </p:sp>
      <p:sp>
        <p:nvSpPr>
          <p:cNvPr id="4" name="Slide Number Placeholder 3"/>
          <p:cNvSpPr>
            <a:spLocks noGrp="1"/>
          </p:cNvSpPr>
          <p:nvPr>
            <p:ph type="sldNum" sz="quarter" idx="5"/>
          </p:nvPr>
        </p:nvSpPr>
        <p:spPr/>
        <p:txBody>
          <a:bodyPr/>
          <a:lstStyle/>
          <a:p>
            <a:fld id="{5D166D70-FD45-7A42-8FB0-9BA469EC9742}" type="slidenum">
              <a:rPr lang="en-US" smtClean="0"/>
              <a:t>9</a:t>
            </a:fld>
            <a:endParaRPr lang="en-US"/>
          </a:p>
        </p:txBody>
      </p:sp>
    </p:spTree>
    <p:extLst>
      <p:ext uri="{BB962C8B-B14F-4D97-AF65-F5344CB8AC3E}">
        <p14:creationId xmlns:p14="http://schemas.microsoft.com/office/powerpoint/2010/main" val="323602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counselor must be sure to fully explain confidentiality within the group, as well as how it pertains to the parents since the children are underage. Working with groups of children, it can be more difficult to guarantee that children do not share details of the sessions with others. The counselor should also examine the way that their personal values are influencing their counseling style and make sure that they are not negatively impacting their relationship with the clients or their parents (Pappas, 2023).</a:t>
            </a:r>
          </a:p>
        </p:txBody>
      </p:sp>
      <p:sp>
        <p:nvSpPr>
          <p:cNvPr id="4" name="Slide Number Placeholder 3"/>
          <p:cNvSpPr>
            <a:spLocks noGrp="1"/>
          </p:cNvSpPr>
          <p:nvPr>
            <p:ph type="sldNum" sz="quarter" idx="5"/>
          </p:nvPr>
        </p:nvSpPr>
        <p:spPr/>
        <p:txBody>
          <a:bodyPr/>
          <a:lstStyle/>
          <a:p>
            <a:fld id="{5D166D70-FD45-7A42-8FB0-9BA469EC9742}" type="slidenum">
              <a:rPr lang="en-US" smtClean="0"/>
              <a:t>10</a:t>
            </a:fld>
            <a:endParaRPr lang="en-US"/>
          </a:p>
        </p:txBody>
      </p:sp>
    </p:spTree>
    <p:extLst>
      <p:ext uri="{BB962C8B-B14F-4D97-AF65-F5344CB8AC3E}">
        <p14:creationId xmlns:p14="http://schemas.microsoft.com/office/powerpoint/2010/main" val="4192818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certain general screening questions that must be asked for every group. Things like asking a participant’s name, age, and address can help the counselor decide off the bat if the individual would be a good fit for the group. Finding out the presenting issue can help the counselor determine if anyone has far more drastic experiences than the other group members, making the group less beneficial for them. The questions are important to ask before getting deeper into it. </a:t>
            </a:r>
          </a:p>
        </p:txBody>
      </p:sp>
      <p:sp>
        <p:nvSpPr>
          <p:cNvPr id="4" name="Slide Number Placeholder 3"/>
          <p:cNvSpPr>
            <a:spLocks noGrp="1"/>
          </p:cNvSpPr>
          <p:nvPr>
            <p:ph type="sldNum" sz="quarter" idx="5"/>
          </p:nvPr>
        </p:nvSpPr>
        <p:spPr/>
        <p:txBody>
          <a:bodyPr/>
          <a:lstStyle/>
          <a:p>
            <a:fld id="{5D166D70-FD45-7A42-8FB0-9BA469EC9742}" type="slidenum">
              <a:rPr lang="en-US" smtClean="0"/>
              <a:t>11</a:t>
            </a:fld>
            <a:endParaRPr lang="en-US"/>
          </a:p>
        </p:txBody>
      </p:sp>
    </p:spTree>
    <p:extLst>
      <p:ext uri="{BB962C8B-B14F-4D97-AF65-F5344CB8AC3E}">
        <p14:creationId xmlns:p14="http://schemas.microsoft.com/office/powerpoint/2010/main" val="3880764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screening questions for this group can be slightly different because it is the parents whoa re bringing them it. Therefore, there are some questions that may be asked to adults that would not be asked of children. In this case, the parent would be asked why the child should attend the group and what they are hoping the child gains from the experience (Center for Development Psychology, n.d.). The counselor should ask if the goals of the group align with the goals for the child and make sure that nothing in the group could cause them more damage. </a:t>
            </a:r>
          </a:p>
        </p:txBody>
      </p:sp>
      <p:sp>
        <p:nvSpPr>
          <p:cNvPr id="4" name="Slide Number Placeholder 3"/>
          <p:cNvSpPr>
            <a:spLocks noGrp="1"/>
          </p:cNvSpPr>
          <p:nvPr>
            <p:ph type="sldNum" sz="quarter" idx="5"/>
          </p:nvPr>
        </p:nvSpPr>
        <p:spPr/>
        <p:txBody>
          <a:bodyPr/>
          <a:lstStyle/>
          <a:p>
            <a:fld id="{5D166D70-FD45-7A42-8FB0-9BA469EC9742}" type="slidenum">
              <a:rPr lang="en-US" smtClean="0"/>
              <a:t>12</a:t>
            </a:fld>
            <a:endParaRPr lang="en-US"/>
          </a:p>
        </p:txBody>
      </p:sp>
    </p:spTree>
    <p:extLst>
      <p:ext uri="{BB962C8B-B14F-4D97-AF65-F5344CB8AC3E}">
        <p14:creationId xmlns:p14="http://schemas.microsoft.com/office/powerpoint/2010/main" val="4115444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counselor should know if the child has been taken for therapy relating to the divorce before. They should clarify that parents and children understand when and where they need to attend and are willing to make that commitment. The counselor should make sure that the group consists of children dealing with problems similar enough to have no outliers, but different enough to encourage discussions and learning. The participants in a group should have no history of conflict outside of the group (Center for Development Psychology, n.d.).</a:t>
            </a:r>
          </a:p>
        </p:txBody>
      </p:sp>
      <p:sp>
        <p:nvSpPr>
          <p:cNvPr id="4" name="Slide Number Placeholder 3"/>
          <p:cNvSpPr>
            <a:spLocks noGrp="1"/>
          </p:cNvSpPr>
          <p:nvPr>
            <p:ph type="sldNum" sz="quarter" idx="5"/>
          </p:nvPr>
        </p:nvSpPr>
        <p:spPr/>
        <p:txBody>
          <a:bodyPr/>
          <a:lstStyle/>
          <a:p>
            <a:fld id="{5D166D70-FD45-7A42-8FB0-9BA469EC9742}" type="slidenum">
              <a:rPr lang="en-US" smtClean="0"/>
              <a:t>13</a:t>
            </a:fld>
            <a:endParaRPr lang="en-US"/>
          </a:p>
        </p:txBody>
      </p:sp>
    </p:spTree>
    <p:extLst>
      <p:ext uri="{BB962C8B-B14F-4D97-AF65-F5344CB8AC3E}">
        <p14:creationId xmlns:p14="http://schemas.microsoft.com/office/powerpoint/2010/main" val="2952448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5AC398B-E115-E74F-B792-B96472385A69}" type="datetimeFigureOut">
              <a:rPr lang="en-US" smtClean="0"/>
              <a:t>8/28/24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32646338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AC398B-E115-E74F-B792-B96472385A69}" type="datetimeFigureOut">
              <a:rPr lang="en-US" smtClean="0"/>
              <a:t>8/28/24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876142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5AC398B-E115-E74F-B792-B96472385A69}" type="datetimeFigureOut">
              <a:rPr lang="en-US" smtClean="0"/>
              <a:t>8/28/24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180686310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C5AC398B-E115-E74F-B792-B96472385A69}" type="datetimeFigureOut">
              <a:rPr lang="en-US" smtClean="0"/>
              <a:t>8/28/24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388720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C5AC398B-E115-E74F-B792-B96472385A69}" type="datetimeFigureOut">
              <a:rPr lang="en-US" smtClean="0"/>
              <a:t>8/28/24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872AE3-8BDF-B840-8958-F80DCC037814}"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87670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AC398B-E115-E74F-B792-B96472385A69}" type="datetimeFigureOut">
              <a:rPr lang="en-US" smtClean="0"/>
              <a:t>8/28/24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84791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AC398B-E115-E74F-B792-B96472385A69}" type="datetimeFigureOut">
              <a:rPr lang="en-US" smtClean="0"/>
              <a:t>8/28/24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1986305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C5AC398B-E115-E74F-B792-B96472385A69}" type="datetimeFigureOut">
              <a:rPr lang="en-US" smtClean="0"/>
              <a:t>8/28/24</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2686739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C5AC398B-E115-E74F-B792-B96472385A69}" type="datetimeFigureOut">
              <a:rPr lang="en-US" smtClean="0"/>
              <a:t>8/28/24</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1674817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AC398B-E115-E74F-B792-B96472385A69}" type="datetimeFigureOut">
              <a:rPr lang="en-US" smtClean="0"/>
              <a:t>8/28/24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1192423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AC398B-E115-E74F-B792-B96472385A69}" type="datetimeFigureOut">
              <a:rPr lang="en-US" smtClean="0"/>
              <a:t>8/28/24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872AE3-8BDF-B840-8958-F80DCC037814}" type="slidenum">
              <a:rPr lang="en-US" smtClean="0"/>
              <a:t>‹#›</a:t>
            </a:fld>
            <a:endParaRPr lang="en-US"/>
          </a:p>
        </p:txBody>
      </p:sp>
    </p:spTree>
    <p:extLst>
      <p:ext uri="{BB962C8B-B14F-4D97-AF65-F5344CB8AC3E}">
        <p14:creationId xmlns:p14="http://schemas.microsoft.com/office/powerpoint/2010/main" val="60597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C5AC398B-E115-E74F-B792-B96472385A69}" type="datetimeFigureOut">
              <a:rPr lang="en-US" smtClean="0"/>
              <a:t>8/28/24</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5872AE3-8BDF-B840-8958-F80DCC037814}" type="slidenum">
              <a:rPr lang="en-US" smtClean="0"/>
              <a:t>‹#›</a:t>
            </a:fld>
            <a:endParaRPr lang="en-US"/>
          </a:p>
        </p:txBody>
      </p:sp>
    </p:spTree>
    <p:extLst>
      <p:ext uri="{BB962C8B-B14F-4D97-AF65-F5344CB8AC3E}">
        <p14:creationId xmlns:p14="http://schemas.microsoft.com/office/powerpoint/2010/main" val="108526861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150F-42AD-835D-F422-53B9E4A63E71}"/>
              </a:ext>
            </a:extLst>
          </p:cNvPr>
          <p:cNvSpPr>
            <a:spLocks noGrp="1"/>
          </p:cNvSpPr>
          <p:nvPr>
            <p:ph type="ctrTitle"/>
          </p:nvPr>
        </p:nvSpPr>
        <p:spPr/>
        <p:txBody>
          <a:bodyPr/>
          <a:lstStyle/>
          <a:p>
            <a:r>
              <a:rPr lang="en-US" dirty="0"/>
              <a:t>Group Design</a:t>
            </a:r>
          </a:p>
        </p:txBody>
      </p:sp>
      <p:sp>
        <p:nvSpPr>
          <p:cNvPr id="3" name="Subtitle 2">
            <a:extLst>
              <a:ext uri="{FF2B5EF4-FFF2-40B4-BE49-F238E27FC236}">
                <a16:creationId xmlns:a16="http://schemas.microsoft.com/office/drawing/2014/main" id="{C54B964E-026E-D08A-3BD2-D40BC46E1A62}"/>
              </a:ext>
            </a:extLst>
          </p:cNvPr>
          <p:cNvSpPr>
            <a:spLocks noGrp="1"/>
          </p:cNvSpPr>
          <p:nvPr>
            <p:ph type="subTitle" idx="1"/>
          </p:nvPr>
        </p:nvSpPr>
        <p:spPr/>
        <p:txBody>
          <a:bodyPr/>
          <a:lstStyle/>
          <a:p>
            <a:r>
              <a:rPr lang="en-US" dirty="0"/>
              <a:t>Kathryn Cronin</a:t>
            </a:r>
          </a:p>
        </p:txBody>
      </p:sp>
    </p:spTree>
    <p:extLst>
      <p:ext uri="{BB962C8B-B14F-4D97-AF65-F5344CB8AC3E}">
        <p14:creationId xmlns:p14="http://schemas.microsoft.com/office/powerpoint/2010/main" val="3211941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9606-01CB-CFE1-4C70-2179867BC8C4}"/>
              </a:ext>
            </a:extLst>
          </p:cNvPr>
          <p:cNvSpPr>
            <a:spLocks noGrp="1"/>
          </p:cNvSpPr>
          <p:nvPr>
            <p:ph type="title"/>
          </p:nvPr>
        </p:nvSpPr>
        <p:spPr>
          <a:xfrm>
            <a:off x="5498590" y="988741"/>
            <a:ext cx="5888754" cy="4880518"/>
          </a:xfrm>
          <a:noFill/>
          <a:ln>
            <a:noFill/>
          </a:ln>
        </p:spPr>
        <p:txBody>
          <a:bodyPr vert="horz" wrap="square" lIns="274320" tIns="182880" rIns="274320" bIns="182880" rtlCol="0" anchor="ctr" anchorCtr="1">
            <a:normAutofit/>
          </a:bodyPr>
          <a:lstStyle/>
          <a:p>
            <a:pPr algn="l"/>
            <a:r>
              <a:rPr lang="en-US" sz="4800" kern="1200" cap="all" spc="200" baseline="0">
                <a:solidFill>
                  <a:schemeClr val="tx1"/>
                </a:solidFill>
                <a:latin typeface="+mj-lt"/>
                <a:ea typeface="+mj-ea"/>
                <a:cs typeface="+mj-cs"/>
              </a:rPr>
              <a:t>Group Type</a:t>
            </a:r>
          </a:p>
        </p:txBody>
      </p:sp>
      <p:sp>
        <p:nvSpPr>
          <p:cNvPr id="15" name="Rectangle 14">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7" name="Rectangle 16">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2F5C332-E30F-D388-3006-3811BEC88E09}"/>
              </a:ext>
            </a:extLst>
          </p:cNvPr>
          <p:cNvSpPr>
            <a:spLocks noGrp="1"/>
          </p:cNvSpPr>
          <p:nvPr>
            <p:ph idx="1"/>
          </p:nvPr>
        </p:nvSpPr>
        <p:spPr>
          <a:xfrm>
            <a:off x="1867700" y="2007220"/>
            <a:ext cx="2357553" cy="2843560"/>
          </a:xfrm>
        </p:spPr>
        <p:txBody>
          <a:bodyPr vert="horz" lIns="91440" tIns="45720" rIns="91440" bIns="45720" rtlCol="0" anchor="ctr">
            <a:normAutofit/>
          </a:bodyPr>
          <a:lstStyle/>
          <a:p>
            <a:pPr marL="0" indent="0" algn="ctr">
              <a:buNone/>
            </a:pPr>
            <a:r>
              <a:rPr lang="en-US" sz="2800" dirty="0">
                <a:solidFill>
                  <a:srgbClr val="FFFFFF"/>
                </a:solidFill>
              </a:rPr>
              <a:t>This will be a group composed of children of divorce.</a:t>
            </a:r>
          </a:p>
        </p:txBody>
      </p:sp>
    </p:spTree>
    <p:extLst>
      <p:ext uri="{BB962C8B-B14F-4D97-AF65-F5344CB8AC3E}">
        <p14:creationId xmlns:p14="http://schemas.microsoft.com/office/powerpoint/2010/main" val="225845024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998ACA-77A2-7519-ABF1-F941640A92D5}"/>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000" dirty="0">
                <a:solidFill>
                  <a:srgbClr val="FFFFFF"/>
                </a:solidFill>
              </a:rPr>
              <a:t>Why this Group?</a:t>
            </a:r>
          </a:p>
        </p:txBody>
      </p:sp>
      <p:sp>
        <p:nvSpPr>
          <p:cNvPr id="3" name="Content Placeholder 2">
            <a:extLst>
              <a:ext uri="{FF2B5EF4-FFF2-40B4-BE49-F238E27FC236}">
                <a16:creationId xmlns:a16="http://schemas.microsoft.com/office/drawing/2014/main" id="{03EAF2C5-D51C-5F89-0586-49E5A4D0DCC0}"/>
              </a:ext>
            </a:extLst>
          </p:cNvPr>
          <p:cNvSpPr>
            <a:spLocks noGrp="1"/>
          </p:cNvSpPr>
          <p:nvPr>
            <p:ph idx="1"/>
          </p:nvPr>
        </p:nvSpPr>
        <p:spPr>
          <a:xfrm>
            <a:off x="5591695" y="1402080"/>
            <a:ext cx="5320696" cy="4053840"/>
          </a:xfrm>
        </p:spPr>
        <p:txBody>
          <a:bodyPr anchor="ctr">
            <a:normAutofit/>
          </a:bodyPr>
          <a:lstStyle/>
          <a:p>
            <a:pPr marL="0" indent="0" algn="ctr">
              <a:buNone/>
            </a:pPr>
            <a:r>
              <a:rPr lang="en-US" sz="2800" dirty="0"/>
              <a:t>These children may be dealing with the psychological impacts of their parent’s divorce and could benefit from unpacking that in a space with others who can relate to them.</a:t>
            </a:r>
          </a:p>
        </p:txBody>
      </p:sp>
    </p:spTree>
    <p:extLst>
      <p:ext uri="{BB962C8B-B14F-4D97-AF65-F5344CB8AC3E}">
        <p14:creationId xmlns:p14="http://schemas.microsoft.com/office/powerpoint/2010/main" val="1337508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Chalk drawing of people representing different genders">
            <a:extLst>
              <a:ext uri="{FF2B5EF4-FFF2-40B4-BE49-F238E27FC236}">
                <a16:creationId xmlns:a16="http://schemas.microsoft.com/office/drawing/2014/main" id="{0051D82A-F318-66D5-AF46-439801ED686C}"/>
              </a:ext>
            </a:extLst>
          </p:cNvPr>
          <p:cNvPicPr>
            <a:picLocks noChangeAspect="1"/>
          </p:cNvPicPr>
          <p:nvPr/>
        </p:nvPicPr>
        <p:blipFill>
          <a:blip r:embed="rId3"/>
          <a:srcRect l="11251" r="15382" b="-1"/>
          <a:stretch/>
        </p:blipFill>
        <p:spPr>
          <a:xfrm>
            <a:off x="20" y="10"/>
            <a:ext cx="7537684" cy="6857990"/>
          </a:xfrm>
          <a:prstGeom prst="rect">
            <a:avLst/>
          </a:prstGeom>
        </p:spPr>
      </p:pic>
      <p:sp>
        <p:nvSpPr>
          <p:cNvPr id="2" name="Title 1">
            <a:extLst>
              <a:ext uri="{FF2B5EF4-FFF2-40B4-BE49-F238E27FC236}">
                <a16:creationId xmlns:a16="http://schemas.microsoft.com/office/drawing/2014/main" id="{9987355D-E476-AD73-CEC7-06C88C0D435D}"/>
              </a:ext>
            </a:extLst>
          </p:cNvPr>
          <p:cNvSpPr>
            <a:spLocks noGrp="1"/>
          </p:cNvSpPr>
          <p:nvPr>
            <p:ph type="title"/>
          </p:nvPr>
        </p:nvSpPr>
        <p:spPr>
          <a:xfrm>
            <a:off x="804672" y="2844368"/>
            <a:ext cx="5928360" cy="1188720"/>
          </a:xfrm>
          <a:solidFill>
            <a:schemeClr val="bg1">
              <a:alpha val="80000"/>
            </a:schemeClr>
          </a:solidFill>
          <a:ln>
            <a:solidFill>
              <a:schemeClr val="tx1">
                <a:lumMod val="75000"/>
                <a:lumOff val="25000"/>
              </a:schemeClr>
            </a:solidFill>
          </a:ln>
        </p:spPr>
        <p:txBody>
          <a:bodyPr>
            <a:normAutofit/>
          </a:bodyPr>
          <a:lstStyle/>
          <a:p>
            <a:r>
              <a:rPr lang="en-US">
                <a:solidFill>
                  <a:schemeClr val="tx1">
                    <a:lumMod val="85000"/>
                    <a:lumOff val="15000"/>
                  </a:schemeClr>
                </a:solidFill>
              </a:rPr>
              <a:t>Population Serving</a:t>
            </a:r>
          </a:p>
        </p:txBody>
      </p:sp>
      <p:sp>
        <p:nvSpPr>
          <p:cNvPr id="9" name="Rectangle 8">
            <a:extLst>
              <a:ext uri="{FF2B5EF4-FFF2-40B4-BE49-F238E27FC236}">
                <a16:creationId xmlns:a16="http://schemas.microsoft.com/office/drawing/2014/main" id="{68D8C857-9447-4941-8520-9A44A926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04" y="674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26B0C0-F849-A011-A73A-C79A66805C8D}"/>
              </a:ext>
            </a:extLst>
          </p:cNvPr>
          <p:cNvSpPr>
            <a:spLocks noGrp="1"/>
          </p:cNvSpPr>
          <p:nvPr>
            <p:ph idx="1"/>
          </p:nvPr>
        </p:nvSpPr>
        <p:spPr>
          <a:xfrm>
            <a:off x="8242273" y="365760"/>
            <a:ext cx="3374136" cy="6238240"/>
          </a:xfrm>
        </p:spPr>
        <p:txBody>
          <a:bodyPr anchor="ctr">
            <a:normAutofit/>
          </a:bodyPr>
          <a:lstStyle/>
          <a:p>
            <a:pPr>
              <a:buClr>
                <a:schemeClr val="tx1"/>
              </a:buClr>
              <a:buFont typeface="Wingdings" pitchFamily="2" charset="2"/>
              <a:buChar char="Ø"/>
            </a:pPr>
            <a:r>
              <a:rPr lang="en-US" sz="2000" dirty="0">
                <a:solidFill>
                  <a:srgbClr val="FFFFFF"/>
                </a:solidFill>
              </a:rPr>
              <a:t>This group will consist of children ages seven and eight with parents who are getting divorced.</a:t>
            </a:r>
          </a:p>
          <a:p>
            <a:pPr>
              <a:buClr>
                <a:schemeClr val="tx1"/>
              </a:buClr>
              <a:buFont typeface="Wingdings" pitchFamily="2" charset="2"/>
              <a:buChar char="Ø"/>
            </a:pPr>
            <a:r>
              <a:rPr lang="en-US" sz="2000" dirty="0">
                <a:solidFill>
                  <a:srgbClr val="FFFFFF"/>
                </a:solidFill>
              </a:rPr>
              <a:t>Children in the group may have different cultural backgrounds.</a:t>
            </a:r>
          </a:p>
          <a:p>
            <a:pPr>
              <a:buClr>
                <a:schemeClr val="tx1"/>
              </a:buClr>
              <a:buFont typeface="Wingdings" pitchFamily="2" charset="2"/>
              <a:buChar char="Ø"/>
            </a:pPr>
            <a:r>
              <a:rPr lang="en-US" sz="2000" dirty="0">
                <a:solidFill>
                  <a:srgbClr val="FFFFFF"/>
                </a:solidFill>
              </a:rPr>
              <a:t>The counselor must understand their individual culture and the ways that it has shaped their family’s experience.</a:t>
            </a:r>
          </a:p>
        </p:txBody>
      </p:sp>
    </p:spTree>
    <p:extLst>
      <p:ext uri="{BB962C8B-B14F-4D97-AF65-F5344CB8AC3E}">
        <p14:creationId xmlns:p14="http://schemas.microsoft.com/office/powerpoint/2010/main" val="386414212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886DF-8F99-EED7-3845-43B5C269FBAA}"/>
              </a:ext>
            </a:extLst>
          </p:cNvPr>
          <p:cNvSpPr>
            <a:spLocks noGrp="1"/>
          </p:cNvSpPr>
          <p:nvPr>
            <p:ph type="title"/>
          </p:nvPr>
        </p:nvSpPr>
        <p:spPr>
          <a:xfrm>
            <a:off x="5498590" y="988741"/>
            <a:ext cx="5888754" cy="4880518"/>
          </a:xfrm>
          <a:noFill/>
          <a:ln>
            <a:noFill/>
          </a:ln>
        </p:spPr>
        <p:txBody>
          <a:bodyPr vert="horz" wrap="square" lIns="274320" tIns="182880" rIns="274320" bIns="182880" rtlCol="0" anchor="ctr" anchorCtr="1">
            <a:normAutofit/>
          </a:bodyPr>
          <a:lstStyle/>
          <a:p>
            <a:pPr algn="l"/>
            <a:r>
              <a:rPr lang="en-US" sz="4800" kern="1200" cap="all" spc="200" baseline="0">
                <a:solidFill>
                  <a:schemeClr val="tx1"/>
                </a:solidFill>
                <a:latin typeface="+mj-lt"/>
                <a:ea typeface="+mj-ea"/>
                <a:cs typeface="+mj-cs"/>
              </a:rPr>
              <a:t>Number of Sessions</a:t>
            </a:r>
          </a:p>
        </p:txBody>
      </p:sp>
      <p:sp>
        <p:nvSpPr>
          <p:cNvPr id="8" name="Rectangle 7">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F83178-F193-8A4E-E936-AA893EB15D89}"/>
              </a:ext>
            </a:extLst>
          </p:cNvPr>
          <p:cNvSpPr>
            <a:spLocks noGrp="1"/>
          </p:cNvSpPr>
          <p:nvPr>
            <p:ph idx="1"/>
          </p:nvPr>
        </p:nvSpPr>
        <p:spPr>
          <a:xfrm>
            <a:off x="1867700" y="2007220"/>
            <a:ext cx="2357553" cy="2843560"/>
          </a:xfrm>
        </p:spPr>
        <p:txBody>
          <a:bodyPr vert="horz" lIns="91440" tIns="45720" rIns="91440" bIns="45720" rtlCol="0" anchor="ctr">
            <a:normAutofit/>
          </a:bodyPr>
          <a:lstStyle/>
          <a:p>
            <a:pPr marL="0" indent="0" algn="ctr">
              <a:buNone/>
            </a:pPr>
            <a:r>
              <a:rPr lang="en-US" sz="2800" dirty="0">
                <a:solidFill>
                  <a:srgbClr val="FFFFFF"/>
                </a:solidFill>
              </a:rPr>
              <a:t>This group will include 12 sessions.</a:t>
            </a:r>
          </a:p>
        </p:txBody>
      </p:sp>
    </p:spTree>
    <p:extLst>
      <p:ext uri="{BB962C8B-B14F-4D97-AF65-F5344CB8AC3E}">
        <p14:creationId xmlns:p14="http://schemas.microsoft.com/office/powerpoint/2010/main" val="309100995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E8096-E5E7-18C2-0244-6376DC576ADA}"/>
              </a:ext>
            </a:extLst>
          </p:cNvPr>
          <p:cNvSpPr>
            <a:spLocks noGrp="1"/>
          </p:cNvSpPr>
          <p:nvPr>
            <p:ph type="title"/>
          </p:nvPr>
        </p:nvSpPr>
        <p:spPr>
          <a:xfrm>
            <a:off x="6894072" y="988741"/>
            <a:ext cx="4493272" cy="4880518"/>
          </a:xfrm>
          <a:noFill/>
          <a:ln>
            <a:noFill/>
          </a:ln>
        </p:spPr>
        <p:txBody>
          <a:bodyPr vert="horz" wrap="square" lIns="274320" tIns="182880" rIns="274320" bIns="182880" rtlCol="0" anchor="ctr" anchorCtr="1">
            <a:normAutofit/>
          </a:bodyPr>
          <a:lstStyle/>
          <a:p>
            <a:pPr algn="l"/>
            <a:r>
              <a:rPr lang="en-US" sz="4000" kern="1200" cap="all" spc="200" baseline="0">
                <a:solidFill>
                  <a:schemeClr val="tx1"/>
                </a:solidFill>
                <a:latin typeface="+mj-lt"/>
                <a:ea typeface="+mj-ea"/>
                <a:cs typeface="+mj-cs"/>
              </a:rPr>
              <a:t>Number of Participants</a:t>
            </a:r>
          </a:p>
        </p:txBody>
      </p:sp>
      <p:sp>
        <p:nvSpPr>
          <p:cNvPr id="8" name="Rectangle 7">
            <a:extLst>
              <a:ext uri="{FF2B5EF4-FFF2-40B4-BE49-F238E27FC236}">
                <a16:creationId xmlns:a16="http://schemas.microsoft.com/office/drawing/2014/main" id="{54C2DAE2-218D-4A25-B87E-0D127537D9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tx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0ACAC028-8D8C-4611-B62E-B9FFDA14D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C9C421-D2AA-738F-615B-E9C19597EA6D}"/>
              </a:ext>
            </a:extLst>
          </p:cNvPr>
          <p:cNvSpPr>
            <a:spLocks noGrp="1"/>
          </p:cNvSpPr>
          <p:nvPr>
            <p:ph idx="1"/>
          </p:nvPr>
        </p:nvSpPr>
        <p:spPr>
          <a:xfrm>
            <a:off x="1919633" y="2998114"/>
            <a:ext cx="3701883" cy="861774"/>
          </a:xfrm>
          <a:ln w="25400" cap="sq">
            <a:solidFill>
              <a:srgbClr val="FFFFFF"/>
            </a:solidFill>
            <a:miter lim="800000"/>
          </a:ln>
        </p:spPr>
        <p:txBody>
          <a:bodyPr vert="horz" lIns="91440" tIns="45720" rIns="91440" bIns="45720" rtlCol="0" anchor="ctr">
            <a:noAutofit/>
          </a:bodyPr>
          <a:lstStyle/>
          <a:p>
            <a:pPr marL="0" indent="0" algn="ctr">
              <a:buNone/>
            </a:pPr>
            <a:r>
              <a:rPr lang="en-US" sz="2800" dirty="0">
                <a:solidFill>
                  <a:srgbClr val="FFFFFF"/>
                </a:solidFill>
              </a:rPr>
              <a:t>The group will consist of 3-4 children.</a:t>
            </a:r>
          </a:p>
        </p:txBody>
      </p:sp>
    </p:spTree>
    <p:extLst>
      <p:ext uri="{BB962C8B-B14F-4D97-AF65-F5344CB8AC3E}">
        <p14:creationId xmlns:p14="http://schemas.microsoft.com/office/powerpoint/2010/main" val="239666126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5" name="Picture 4" descr="A group of yellow figures and a red figure on the other side">
            <a:extLst>
              <a:ext uri="{FF2B5EF4-FFF2-40B4-BE49-F238E27FC236}">
                <a16:creationId xmlns:a16="http://schemas.microsoft.com/office/drawing/2014/main" id="{C01FF8AD-7151-AADF-D49F-978D142239DA}"/>
              </a:ext>
            </a:extLst>
          </p:cNvPr>
          <p:cNvPicPr>
            <a:picLocks noChangeAspect="1"/>
          </p:cNvPicPr>
          <p:nvPr/>
        </p:nvPicPr>
        <p:blipFill>
          <a:blip r:embed="rId3">
            <a:duotone>
              <a:schemeClr val="accent2">
                <a:shade val="45000"/>
                <a:satMod val="135000"/>
              </a:schemeClr>
              <a:prstClr val="white"/>
            </a:duotone>
            <a:alphaModFix amt="2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FFF7AD34-7EA3-A382-EA28-C79903F71987}"/>
              </a:ext>
            </a:extLst>
          </p:cNvPr>
          <p:cNvSpPr>
            <a:spLocks noGrp="1"/>
          </p:cNvSpPr>
          <p:nvPr>
            <p:ph type="title"/>
          </p:nvPr>
        </p:nvSpPr>
        <p:spPr>
          <a:xfrm>
            <a:off x="2231136" y="964692"/>
            <a:ext cx="7729728" cy="1188720"/>
          </a:xfrm>
          <a:solidFill>
            <a:srgbClr val="FFFFFF">
              <a:alpha val="80000"/>
            </a:srgbClr>
          </a:solidFill>
        </p:spPr>
        <p:txBody>
          <a:bodyPr>
            <a:normAutofit/>
          </a:bodyPr>
          <a:lstStyle/>
          <a:p>
            <a:r>
              <a:rPr lang="en-US" dirty="0"/>
              <a:t>goals</a:t>
            </a:r>
          </a:p>
        </p:txBody>
      </p:sp>
      <p:sp>
        <p:nvSpPr>
          <p:cNvPr id="3" name="Content Placeholder 2">
            <a:extLst>
              <a:ext uri="{FF2B5EF4-FFF2-40B4-BE49-F238E27FC236}">
                <a16:creationId xmlns:a16="http://schemas.microsoft.com/office/drawing/2014/main" id="{2F36824D-C912-93D4-E1BA-2EFB8FB849CA}"/>
              </a:ext>
            </a:extLst>
          </p:cNvPr>
          <p:cNvSpPr>
            <a:spLocks noGrp="1"/>
          </p:cNvSpPr>
          <p:nvPr>
            <p:ph idx="1"/>
          </p:nvPr>
        </p:nvSpPr>
        <p:spPr>
          <a:xfrm>
            <a:off x="2231136" y="2638044"/>
            <a:ext cx="7729728" cy="3101983"/>
          </a:xfrm>
        </p:spPr>
        <p:txBody>
          <a:bodyPr>
            <a:noAutofit/>
          </a:bodyPr>
          <a:lstStyle/>
          <a:p>
            <a:pPr>
              <a:buClr>
                <a:schemeClr val="bg1"/>
              </a:buClr>
              <a:buFont typeface="Wingdings" pitchFamily="2" charset="2"/>
              <a:buChar char="Ø"/>
            </a:pPr>
            <a:r>
              <a:rPr lang="en-US" sz="2800" dirty="0"/>
              <a:t>The first group goal is to prevent acting out in behavioral or emotional ways following parental divorce.</a:t>
            </a:r>
          </a:p>
          <a:p>
            <a:pPr>
              <a:buClr>
                <a:schemeClr val="bg1"/>
              </a:buClr>
              <a:buFont typeface="Wingdings" pitchFamily="2" charset="2"/>
              <a:buChar char="Ø"/>
            </a:pPr>
            <a:r>
              <a:rPr lang="en-US" sz="2800" dirty="0"/>
              <a:t>Increase self esteem and resiliency in children of divorce.</a:t>
            </a:r>
          </a:p>
          <a:p>
            <a:pPr>
              <a:buClr>
                <a:schemeClr val="bg1"/>
              </a:buClr>
              <a:buFont typeface="Wingdings" pitchFamily="2" charset="2"/>
              <a:buChar char="Ø"/>
            </a:pPr>
            <a:r>
              <a:rPr lang="en-US" sz="2800" dirty="0"/>
              <a:t>Help children express their feelings and emotions about their family situation.</a:t>
            </a:r>
          </a:p>
        </p:txBody>
      </p:sp>
    </p:spTree>
    <p:extLst>
      <p:ext uri="{BB962C8B-B14F-4D97-AF65-F5344CB8AC3E}">
        <p14:creationId xmlns:p14="http://schemas.microsoft.com/office/powerpoint/2010/main" val="497696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C6DE-9FE6-8AD1-DF20-AAB1E1D8CD02}"/>
              </a:ext>
            </a:extLst>
          </p:cNvPr>
          <p:cNvSpPr>
            <a:spLocks noGrp="1"/>
          </p:cNvSpPr>
          <p:nvPr>
            <p:ph type="title"/>
          </p:nvPr>
        </p:nvSpPr>
        <p:spPr>
          <a:xfrm>
            <a:off x="2231136" y="964692"/>
            <a:ext cx="7729728" cy="1188720"/>
          </a:xfrm>
        </p:spPr>
        <p:txBody>
          <a:bodyPr>
            <a:normAutofit/>
          </a:bodyPr>
          <a:lstStyle/>
          <a:p>
            <a:r>
              <a:rPr lang="en-US" dirty="0"/>
              <a:t>Theoretical approaches</a:t>
            </a:r>
          </a:p>
        </p:txBody>
      </p:sp>
      <p:graphicFrame>
        <p:nvGraphicFramePr>
          <p:cNvPr id="7" name="Content Placeholder 2">
            <a:extLst>
              <a:ext uri="{FF2B5EF4-FFF2-40B4-BE49-F238E27FC236}">
                <a16:creationId xmlns:a16="http://schemas.microsoft.com/office/drawing/2014/main" id="{C0569B9A-0FDE-764B-4049-B1D4B6F46020}"/>
              </a:ext>
            </a:extLst>
          </p:cNvPr>
          <p:cNvGraphicFramePr>
            <a:graphicFrameLocks noGrp="1"/>
          </p:cNvGraphicFramePr>
          <p:nvPr>
            <p:ph idx="1"/>
            <p:extLst>
              <p:ext uri="{D42A27DB-BD31-4B8C-83A1-F6EECF244321}">
                <p14:modId xmlns:p14="http://schemas.microsoft.com/office/powerpoint/2010/main" val="2833836914"/>
              </p:ext>
            </p:extLst>
          </p:nvPr>
        </p:nvGraphicFramePr>
        <p:xfrm>
          <a:off x="965201" y="2638425"/>
          <a:ext cx="10261600" cy="3101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4138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2F38BC-D98D-4D85-8CF7-BA70EEDEDD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531723-BDEC-0588-83C2-86FC839249D5}"/>
              </a:ext>
            </a:extLst>
          </p:cNvPr>
          <p:cNvSpPr>
            <a:spLocks noGrp="1"/>
          </p:cNvSpPr>
          <p:nvPr>
            <p:ph type="title"/>
          </p:nvPr>
        </p:nvSpPr>
        <p:spPr>
          <a:xfrm>
            <a:off x="804672" y="2386744"/>
            <a:ext cx="5925310" cy="1645920"/>
          </a:xfrm>
        </p:spPr>
        <p:txBody>
          <a:bodyPr vert="horz" lIns="274320" tIns="182880" rIns="274320" bIns="182880" rtlCol="0" anchor="ctr" anchorCtr="1">
            <a:normAutofit/>
          </a:bodyPr>
          <a:lstStyle/>
          <a:p>
            <a:r>
              <a:rPr lang="en-US" sz="3800"/>
              <a:t>Ethical considerations</a:t>
            </a:r>
          </a:p>
        </p:txBody>
      </p:sp>
      <p:sp>
        <p:nvSpPr>
          <p:cNvPr id="3" name="Content Placeholder 2">
            <a:extLst>
              <a:ext uri="{FF2B5EF4-FFF2-40B4-BE49-F238E27FC236}">
                <a16:creationId xmlns:a16="http://schemas.microsoft.com/office/drawing/2014/main" id="{6A5ED4E2-B001-D307-A8DB-7D6AD6C80F30}"/>
              </a:ext>
            </a:extLst>
          </p:cNvPr>
          <p:cNvSpPr>
            <a:spLocks noGrp="1"/>
          </p:cNvSpPr>
          <p:nvPr>
            <p:ph idx="1"/>
          </p:nvPr>
        </p:nvSpPr>
        <p:spPr>
          <a:xfrm>
            <a:off x="1148615" y="4352544"/>
            <a:ext cx="5242560" cy="1239894"/>
          </a:xfrm>
        </p:spPr>
        <p:txBody>
          <a:bodyPr vert="horz" lIns="91440" tIns="45720" rIns="91440" bIns="45720" rtlCol="0">
            <a:normAutofit/>
          </a:bodyPr>
          <a:lstStyle/>
          <a:p>
            <a:pPr marL="0" indent="0" algn="ctr">
              <a:buNone/>
            </a:pPr>
            <a:r>
              <a:rPr lang="en-US" sz="2400" kern="1200" dirty="0">
                <a:solidFill>
                  <a:srgbClr val="FFFFFF"/>
                </a:solidFill>
                <a:latin typeface="+mn-lt"/>
                <a:ea typeface="+mn-ea"/>
                <a:cs typeface="+mn-cs"/>
              </a:rPr>
              <a:t>Informed consent from both parents and the children</a:t>
            </a:r>
          </a:p>
        </p:txBody>
      </p:sp>
      <p:sp>
        <p:nvSpPr>
          <p:cNvPr id="19" name="Rectangle 18">
            <a:extLst>
              <a:ext uri="{FF2B5EF4-FFF2-40B4-BE49-F238E27FC236}">
                <a16:creationId xmlns:a16="http://schemas.microsoft.com/office/drawing/2014/main" id="{B501A2F0-90BE-4D86-9A8A-4390413F7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640080"/>
            <a:ext cx="401726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0F5EB4E-25CD-44CC-AF95-30C925342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0771" y="802767"/>
            <a:ext cx="368503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Parent and Child">
            <a:extLst>
              <a:ext uri="{FF2B5EF4-FFF2-40B4-BE49-F238E27FC236}">
                <a16:creationId xmlns:a16="http://schemas.microsoft.com/office/drawing/2014/main" id="{5DB3B8E8-9244-8853-237F-D22F63B1E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20811" y="1749171"/>
            <a:ext cx="3044952" cy="3044952"/>
          </a:xfrm>
          <a:prstGeom prst="rect">
            <a:avLst/>
          </a:prstGeom>
        </p:spPr>
      </p:pic>
    </p:spTree>
    <p:extLst>
      <p:ext uri="{BB962C8B-B14F-4D97-AF65-F5344CB8AC3E}">
        <p14:creationId xmlns:p14="http://schemas.microsoft.com/office/powerpoint/2010/main" val="344768091"/>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357FF-3CE5-9A68-4AFA-136CFE5BB285}"/>
              </a:ext>
            </a:extLst>
          </p:cNvPr>
          <p:cNvSpPr>
            <a:spLocks noGrp="1"/>
          </p:cNvSpPr>
          <p:nvPr>
            <p:ph type="title"/>
          </p:nvPr>
        </p:nvSpPr>
        <p:spPr>
          <a:xfrm>
            <a:off x="2231136" y="964692"/>
            <a:ext cx="7729728" cy="1188720"/>
          </a:xfrm>
        </p:spPr>
        <p:txBody>
          <a:bodyPr>
            <a:normAutofit/>
          </a:bodyPr>
          <a:lstStyle/>
          <a:p>
            <a:r>
              <a:rPr lang="en-US" dirty="0"/>
              <a:t>Ethical considerations</a:t>
            </a:r>
          </a:p>
        </p:txBody>
      </p:sp>
      <p:graphicFrame>
        <p:nvGraphicFramePr>
          <p:cNvPr id="5" name="Content Placeholder 2">
            <a:extLst>
              <a:ext uri="{FF2B5EF4-FFF2-40B4-BE49-F238E27FC236}">
                <a16:creationId xmlns:a16="http://schemas.microsoft.com/office/drawing/2014/main" id="{0B27C94C-EAE0-44E0-CE6D-ED1C2AC443C9}"/>
              </a:ext>
            </a:extLst>
          </p:cNvPr>
          <p:cNvGraphicFramePr>
            <a:graphicFrameLocks noGrp="1"/>
          </p:cNvGraphicFramePr>
          <p:nvPr>
            <p:ph idx="1"/>
            <p:extLst>
              <p:ext uri="{D42A27DB-BD31-4B8C-83A1-F6EECF244321}">
                <p14:modId xmlns:p14="http://schemas.microsoft.com/office/powerpoint/2010/main" val="3021652260"/>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4248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0F63F-0F16-8603-4ABB-B3A39229E999}"/>
              </a:ext>
            </a:extLst>
          </p:cNvPr>
          <p:cNvSpPr>
            <a:spLocks noGrp="1"/>
          </p:cNvSpPr>
          <p:nvPr>
            <p:ph type="title"/>
          </p:nvPr>
        </p:nvSpPr>
        <p:spPr>
          <a:xfrm>
            <a:off x="1121343" y="1444753"/>
            <a:ext cx="4379439" cy="3968496"/>
          </a:xfrm>
          <a:prstGeom prst="rect">
            <a:avLst/>
          </a:prstGeom>
          <a:solidFill>
            <a:schemeClr val="accent2"/>
          </a:solidFill>
          <a:ln w="190500" cap="sq" cmpd="thinThick">
            <a:solidFill>
              <a:schemeClr val="accent2"/>
            </a:solidFill>
            <a:miter lim="800000"/>
          </a:ln>
        </p:spPr>
        <p:txBody>
          <a:bodyPr wrap="square" anchor="ctr">
            <a:normAutofit/>
          </a:bodyPr>
          <a:lstStyle/>
          <a:p>
            <a:r>
              <a:rPr lang="en-US" sz="3200">
                <a:solidFill>
                  <a:srgbClr val="FFFFFF"/>
                </a:solidFill>
              </a:rPr>
              <a:t>Screening questions</a:t>
            </a:r>
          </a:p>
        </p:txBody>
      </p:sp>
      <p:sp>
        <p:nvSpPr>
          <p:cNvPr id="3" name="Content Placeholder 2">
            <a:extLst>
              <a:ext uri="{FF2B5EF4-FFF2-40B4-BE49-F238E27FC236}">
                <a16:creationId xmlns:a16="http://schemas.microsoft.com/office/drawing/2014/main" id="{C564477F-2701-9EB6-C2C0-0FFED155FBB2}"/>
              </a:ext>
            </a:extLst>
          </p:cNvPr>
          <p:cNvSpPr>
            <a:spLocks noGrp="1"/>
          </p:cNvSpPr>
          <p:nvPr>
            <p:ph idx="1"/>
          </p:nvPr>
        </p:nvSpPr>
        <p:spPr>
          <a:xfrm>
            <a:off x="6095999" y="1444752"/>
            <a:ext cx="4816392" cy="3968496"/>
          </a:xfrm>
        </p:spPr>
        <p:txBody>
          <a:bodyPr anchor="ctr">
            <a:normAutofit/>
          </a:bodyPr>
          <a:lstStyle/>
          <a:p>
            <a:pPr>
              <a:buFont typeface="Wingdings" pitchFamily="2" charset="2"/>
              <a:buChar char="Ø"/>
            </a:pPr>
            <a:r>
              <a:rPr lang="en-US" sz="2400" dirty="0">
                <a:solidFill>
                  <a:schemeClr val="tx1">
                    <a:lumMod val="75000"/>
                    <a:lumOff val="25000"/>
                  </a:schemeClr>
                </a:solidFill>
              </a:rPr>
              <a:t>Demographic questions</a:t>
            </a:r>
          </a:p>
          <a:p>
            <a:pPr lvl="1">
              <a:buFont typeface="Wingdings" pitchFamily="2" charset="2"/>
              <a:buChar char="Ø"/>
            </a:pPr>
            <a:r>
              <a:rPr lang="en-US" sz="2400" dirty="0">
                <a:solidFill>
                  <a:schemeClr val="tx1">
                    <a:lumMod val="75000"/>
                    <a:lumOff val="25000"/>
                  </a:schemeClr>
                </a:solidFill>
              </a:rPr>
              <a:t>Name</a:t>
            </a:r>
          </a:p>
          <a:p>
            <a:pPr lvl="1">
              <a:buFont typeface="Wingdings" pitchFamily="2" charset="2"/>
              <a:buChar char="Ø"/>
            </a:pPr>
            <a:r>
              <a:rPr lang="en-US" sz="2400" dirty="0">
                <a:solidFill>
                  <a:schemeClr val="tx1">
                    <a:lumMod val="75000"/>
                    <a:lumOff val="25000"/>
                  </a:schemeClr>
                </a:solidFill>
              </a:rPr>
              <a:t>Age</a:t>
            </a:r>
          </a:p>
          <a:p>
            <a:pPr lvl="1">
              <a:buFont typeface="Wingdings" pitchFamily="2" charset="2"/>
              <a:buChar char="Ø"/>
            </a:pPr>
            <a:r>
              <a:rPr lang="en-US" sz="2400" dirty="0">
                <a:solidFill>
                  <a:schemeClr val="tx1">
                    <a:lumMod val="75000"/>
                    <a:lumOff val="25000"/>
                  </a:schemeClr>
                </a:solidFill>
              </a:rPr>
              <a:t>Address</a:t>
            </a:r>
          </a:p>
          <a:p>
            <a:pPr lvl="1">
              <a:buFont typeface="Wingdings" pitchFamily="2" charset="2"/>
              <a:buChar char="Ø"/>
            </a:pPr>
            <a:r>
              <a:rPr lang="en-US" sz="2400" dirty="0">
                <a:solidFill>
                  <a:schemeClr val="tx1">
                    <a:lumMod val="75000"/>
                    <a:lumOff val="25000"/>
                  </a:schemeClr>
                </a:solidFill>
              </a:rPr>
              <a:t>Presenting issue</a:t>
            </a:r>
          </a:p>
        </p:txBody>
      </p:sp>
    </p:spTree>
    <p:extLst>
      <p:ext uri="{BB962C8B-B14F-4D97-AF65-F5344CB8AC3E}">
        <p14:creationId xmlns:p14="http://schemas.microsoft.com/office/powerpoint/2010/main" val="1822077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E0AB-7047-983C-5998-9F3125C47DD2}"/>
              </a:ext>
            </a:extLst>
          </p:cNvPr>
          <p:cNvSpPr>
            <a:spLocks noGrp="1"/>
          </p:cNvSpPr>
          <p:nvPr>
            <p:ph type="title"/>
          </p:nvPr>
        </p:nvSpPr>
        <p:spPr>
          <a:xfrm>
            <a:off x="2231136" y="964692"/>
            <a:ext cx="7729728" cy="1188720"/>
          </a:xfrm>
        </p:spPr>
        <p:txBody>
          <a:bodyPr>
            <a:normAutofit/>
          </a:bodyPr>
          <a:lstStyle/>
          <a:p>
            <a:r>
              <a:rPr lang="en-US" dirty="0"/>
              <a:t>Screening questions</a:t>
            </a:r>
          </a:p>
        </p:txBody>
      </p:sp>
      <p:graphicFrame>
        <p:nvGraphicFramePr>
          <p:cNvPr id="5" name="Content Placeholder 2">
            <a:extLst>
              <a:ext uri="{FF2B5EF4-FFF2-40B4-BE49-F238E27FC236}">
                <a16:creationId xmlns:a16="http://schemas.microsoft.com/office/drawing/2014/main" id="{5DAF78CC-6C73-BB65-671E-D176527535EC}"/>
              </a:ext>
            </a:extLst>
          </p:cNvPr>
          <p:cNvGraphicFramePr>
            <a:graphicFrameLocks noGrp="1"/>
          </p:cNvGraphicFramePr>
          <p:nvPr>
            <p:ph idx="1"/>
            <p:extLst>
              <p:ext uri="{D42A27DB-BD31-4B8C-83A1-F6EECF244321}">
                <p14:modId xmlns:p14="http://schemas.microsoft.com/office/powerpoint/2010/main" val="641195175"/>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9673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CAC1C8-6C2F-1B3B-20BB-9274EDADC328}"/>
              </a:ext>
            </a:extLst>
          </p:cNvPr>
          <p:cNvSpPr>
            <a:spLocks noGrp="1"/>
          </p:cNvSpPr>
          <p:nvPr>
            <p:ph type="title"/>
          </p:nvPr>
        </p:nvSpPr>
        <p:spPr>
          <a:xfrm>
            <a:off x="1949518" y="1059838"/>
            <a:ext cx="3632052" cy="4738324"/>
          </a:xfrm>
          <a:noFill/>
          <a:ln>
            <a:noFill/>
          </a:ln>
        </p:spPr>
        <p:txBody>
          <a:bodyPr>
            <a:normAutofit/>
          </a:bodyPr>
          <a:lstStyle/>
          <a:p>
            <a:r>
              <a:rPr lang="en-US" sz="3600">
                <a:solidFill>
                  <a:schemeClr val="bg1"/>
                </a:solidFill>
              </a:rPr>
              <a:t>Screening questions</a:t>
            </a:r>
          </a:p>
        </p:txBody>
      </p:sp>
      <p:sp>
        <p:nvSpPr>
          <p:cNvPr id="7" name="Content Placeholder 2">
            <a:extLst>
              <a:ext uri="{FF2B5EF4-FFF2-40B4-BE49-F238E27FC236}">
                <a16:creationId xmlns:a16="http://schemas.microsoft.com/office/drawing/2014/main" id="{8AE63F16-F903-1C88-E97F-052FEDB08424}"/>
              </a:ext>
            </a:extLst>
          </p:cNvPr>
          <p:cNvSpPr>
            <a:spLocks noGrp="1"/>
          </p:cNvSpPr>
          <p:nvPr>
            <p:ph idx="1"/>
          </p:nvPr>
        </p:nvSpPr>
        <p:spPr>
          <a:xfrm>
            <a:off x="6679109" y="1059838"/>
            <a:ext cx="4665397" cy="4738323"/>
          </a:xfrm>
        </p:spPr>
        <p:txBody>
          <a:bodyPr anchor="ctr">
            <a:noAutofit/>
          </a:bodyPr>
          <a:lstStyle/>
          <a:p>
            <a:pPr>
              <a:buFont typeface="Wingdings" pitchFamily="2" charset="2"/>
              <a:buChar char="Ø"/>
            </a:pPr>
            <a:r>
              <a:rPr lang="en-US" sz="2400" dirty="0"/>
              <a:t>Does the individual have any prior history of therapy for this issue?</a:t>
            </a:r>
          </a:p>
          <a:p>
            <a:pPr>
              <a:buFont typeface="Wingdings" pitchFamily="2" charset="2"/>
              <a:buChar char="Ø"/>
            </a:pPr>
            <a:r>
              <a:rPr lang="en-US" sz="2400" dirty="0"/>
              <a:t>Do the parents and child understand the group attendance and participation expectations?</a:t>
            </a:r>
          </a:p>
          <a:p>
            <a:pPr>
              <a:buFont typeface="Wingdings" pitchFamily="2" charset="2"/>
              <a:buChar char="Ø"/>
            </a:pPr>
            <a:r>
              <a:rPr lang="en-US" sz="2400" dirty="0"/>
              <a:t>Is there a family situation occurring that allows for a variety of problems within the group?</a:t>
            </a:r>
          </a:p>
          <a:p>
            <a:pPr>
              <a:buFont typeface="Wingdings" pitchFamily="2" charset="2"/>
              <a:buChar char="Ø"/>
            </a:pPr>
            <a:r>
              <a:rPr lang="en-US" sz="2400" dirty="0"/>
              <a:t>Is the family situation so different that the child will feel outcast in the group?</a:t>
            </a:r>
          </a:p>
          <a:p>
            <a:pPr>
              <a:buFont typeface="Wingdings" pitchFamily="2" charset="2"/>
              <a:buChar char="Ø"/>
            </a:pPr>
            <a:r>
              <a:rPr lang="en-US" sz="2400" dirty="0"/>
              <a:t>Does the child have a history of conflict with anyone else in the group?</a:t>
            </a:r>
          </a:p>
        </p:txBody>
      </p:sp>
    </p:spTree>
    <p:extLst>
      <p:ext uri="{BB962C8B-B14F-4D97-AF65-F5344CB8AC3E}">
        <p14:creationId xmlns:p14="http://schemas.microsoft.com/office/powerpoint/2010/main" val="2828946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5EA77-DE7C-8681-C58A-F265DCB41A1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7820811-0DFC-DF7E-95D4-853F9EFBBE76}"/>
              </a:ext>
            </a:extLst>
          </p:cNvPr>
          <p:cNvSpPr>
            <a:spLocks noGrp="1"/>
          </p:cNvSpPr>
          <p:nvPr>
            <p:ph idx="1"/>
          </p:nvPr>
        </p:nvSpPr>
        <p:spPr/>
        <p:txBody>
          <a:bodyPr>
            <a:normAutofit fontScale="25000" lnSpcReduction="20000"/>
          </a:bodyPr>
          <a:lstStyle/>
          <a:p>
            <a:pPr marL="457200" indent="-457200" algn="l">
              <a:lnSpc>
                <a:spcPct val="110000"/>
              </a:lnSpc>
              <a:buNone/>
            </a:pPr>
            <a:r>
              <a:rPr lang="en-US" sz="7200" b="0" i="0" u="none" strike="noStrike" dirty="0">
                <a:solidFill>
                  <a:srgbClr val="000000"/>
                </a:solidFill>
                <a:effectLst/>
                <a:latin typeface="Times New Roman" panose="02020603050405020304" pitchFamily="18" charset="0"/>
                <a:cs typeface="Times New Roman" panose="02020603050405020304" pitchFamily="18" charset="0"/>
              </a:rPr>
              <a:t>Center for Deployment Psychology. (n.d.). </a:t>
            </a:r>
            <a:r>
              <a:rPr lang="en-US" sz="7200" b="0" i="1" u="none" strike="noStrike" dirty="0">
                <a:solidFill>
                  <a:srgbClr val="000000"/>
                </a:solidFill>
                <a:effectLst/>
                <a:latin typeface="Times New Roman" panose="02020603050405020304" pitchFamily="18" charset="0"/>
                <a:cs typeface="Times New Roman" panose="02020603050405020304" pitchFamily="18" charset="0"/>
              </a:rPr>
              <a:t>Pre-Group Screening and Orientation Instruction Guide</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 https://</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deploymentpsych.org</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/sites/default/files/</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member_resource</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COP_Toolkit</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/Pre-</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Group_Screening_Instruction_Guide.pdf</a:t>
            </a:r>
            <a:endParaRPr lang="en-US" sz="7200" b="0" i="0" u="none" strike="noStrike" dirty="0">
              <a:solidFill>
                <a:srgbClr val="000000"/>
              </a:solidFill>
              <a:effectLst/>
              <a:latin typeface="Times New Roman" panose="02020603050405020304" pitchFamily="18" charset="0"/>
              <a:cs typeface="Times New Roman" panose="02020603050405020304" pitchFamily="18" charset="0"/>
            </a:endParaRPr>
          </a:p>
          <a:p>
            <a:pPr marL="457200" marR="0" indent="-457200">
              <a:lnSpc>
                <a:spcPct val="110000"/>
              </a:lnSpc>
              <a:spcBef>
                <a:spcPts val="0"/>
              </a:spcBef>
              <a:spcAft>
                <a:spcPts val="800"/>
              </a:spcAft>
              <a:buNone/>
            </a:pPr>
            <a:r>
              <a:rPr lang="en-US" sz="7200" kern="100" dirty="0">
                <a:effectLst/>
                <a:latin typeface="Times New Roman" panose="02020603050405020304" pitchFamily="18" charset="0"/>
                <a:ea typeface="Aptos" panose="020B0004020202020204" pitchFamily="34" charset="0"/>
                <a:cs typeface="Times New Roman" panose="02020603050405020304" pitchFamily="18" charset="0"/>
              </a:rPr>
              <a:t>Corey, M. S., Corey, G., Corey, C. (2018). Groups: Process and practice (10th ed.). Cengage Learning.</a:t>
            </a:r>
          </a:p>
          <a:p>
            <a:pPr marL="457200" indent="-457200">
              <a:lnSpc>
                <a:spcPct val="110000"/>
              </a:lnSpc>
              <a:buNone/>
            </a:pPr>
            <a:r>
              <a:rPr lang="en-US" sz="7200" b="0" i="0" u="none" strike="noStrike" dirty="0">
                <a:solidFill>
                  <a:srgbClr val="000000"/>
                </a:solidFill>
                <a:effectLst/>
                <a:latin typeface="Times New Roman" panose="02020603050405020304" pitchFamily="18" charset="0"/>
                <a:cs typeface="Times New Roman" panose="02020603050405020304" pitchFamily="18" charset="0"/>
              </a:rPr>
              <a:t>Pappas, S. (2023). </a:t>
            </a:r>
            <a:r>
              <a:rPr lang="en-US" sz="7200" b="0" i="1" u="none" strike="noStrike" dirty="0">
                <a:solidFill>
                  <a:srgbClr val="000000"/>
                </a:solidFill>
                <a:effectLst/>
                <a:latin typeface="Times New Roman" panose="02020603050405020304" pitchFamily="18" charset="0"/>
                <a:cs typeface="Times New Roman" panose="02020603050405020304" pitchFamily="18" charset="0"/>
              </a:rPr>
              <a:t>Group therapy is as effective as individual therapy, and more efficient. Here’s how to do it successfully</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 https://</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www.apa.org</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 https://</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www.apa.org</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/monitor/2023/03/continuing-education-group-therapy</a:t>
            </a:r>
          </a:p>
          <a:p>
            <a:pPr marL="457200" indent="-457200">
              <a:lnSpc>
                <a:spcPct val="110000"/>
              </a:lnSpc>
              <a:buNone/>
            </a:pPr>
            <a:r>
              <a:rPr lang="en-US" sz="7200" b="0" i="0" u="none" strike="noStrike" dirty="0">
                <a:solidFill>
                  <a:srgbClr val="000000"/>
                </a:solidFill>
                <a:effectLst/>
                <a:latin typeface="Times New Roman" panose="02020603050405020304" pitchFamily="18" charset="0"/>
                <a:cs typeface="Times New Roman" panose="02020603050405020304" pitchFamily="18" charset="0"/>
              </a:rPr>
              <a:t>Pedro-Carroll, J., Alpert-Gillis, L., Sterling, S., &amp; Children’s Institute. (n.d.). </a:t>
            </a:r>
            <a:r>
              <a:rPr lang="en-US" sz="7200" b="0" i="1" u="none" strike="noStrike" dirty="0">
                <a:solidFill>
                  <a:srgbClr val="000000"/>
                </a:solidFill>
                <a:effectLst/>
                <a:latin typeface="Times New Roman" panose="02020603050405020304" pitchFamily="18" charset="0"/>
                <a:cs typeface="Times New Roman" panose="02020603050405020304" pitchFamily="18" charset="0"/>
              </a:rPr>
              <a:t>Children of Divorce Intervention Program</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 https://</a:t>
            </a:r>
            <a:r>
              <a:rPr lang="en-US" sz="7200" b="0" i="0" u="none" strike="noStrike" dirty="0" err="1">
                <a:solidFill>
                  <a:srgbClr val="000000"/>
                </a:solidFill>
                <a:effectLst/>
                <a:latin typeface="Times New Roman" panose="02020603050405020304" pitchFamily="18" charset="0"/>
                <a:cs typeface="Times New Roman" panose="02020603050405020304" pitchFamily="18" charset="0"/>
              </a:rPr>
              <a:t>www.childrensinstitute.net</a:t>
            </a:r>
            <a:r>
              <a:rPr lang="en-US" sz="7200" b="0" i="0" u="none" strike="noStrike" dirty="0">
                <a:solidFill>
                  <a:srgbClr val="000000"/>
                </a:solidFill>
                <a:effectLst/>
                <a:latin typeface="Times New Roman" panose="02020603050405020304" pitchFamily="18" charset="0"/>
                <a:cs typeface="Times New Roman" panose="02020603050405020304" pitchFamily="18" charset="0"/>
              </a:rPr>
              <a:t>/sites/default/files/documents/codip_grades_2-3.pdf</a:t>
            </a:r>
          </a:p>
          <a:p>
            <a:pPr marL="0" indent="0">
              <a:buNone/>
            </a:pPr>
            <a:endParaRPr lang="en-US" dirty="0"/>
          </a:p>
        </p:txBody>
      </p:sp>
    </p:spTree>
    <p:extLst>
      <p:ext uri="{BB962C8B-B14F-4D97-AF65-F5344CB8AC3E}">
        <p14:creationId xmlns:p14="http://schemas.microsoft.com/office/powerpoint/2010/main" val="340743516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726</TotalTime>
  <Words>1688</Words>
  <Application>Microsoft Macintosh PowerPoint</Application>
  <PresentationFormat>Widescreen</PresentationFormat>
  <Paragraphs>74</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Gill Sans MT</vt:lpstr>
      <vt:lpstr>Times New Roman</vt:lpstr>
      <vt:lpstr>Wingdings</vt:lpstr>
      <vt:lpstr>Parcel</vt:lpstr>
      <vt:lpstr>Group Design</vt:lpstr>
      <vt:lpstr>Group Type</vt:lpstr>
      <vt:lpstr>Why this Group?</vt:lpstr>
      <vt:lpstr>Population Serving</vt:lpstr>
      <vt:lpstr>Number of Sessions</vt:lpstr>
      <vt:lpstr>Number of Participants</vt:lpstr>
      <vt:lpstr>goals</vt:lpstr>
      <vt:lpstr>Theoretical approaches</vt:lpstr>
      <vt:lpstr>Ethical considerations</vt:lpstr>
      <vt:lpstr>Ethical considerations</vt:lpstr>
      <vt:lpstr>Screening questions</vt:lpstr>
      <vt:lpstr>Screening questions</vt:lpstr>
      <vt:lpstr>Screening 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Cronin</dc:creator>
  <cp:lastModifiedBy>Katie Cronin</cp:lastModifiedBy>
  <cp:revision>9</cp:revision>
  <dcterms:created xsi:type="dcterms:W3CDTF">2024-08-28T18:50:07Z</dcterms:created>
  <dcterms:modified xsi:type="dcterms:W3CDTF">2024-08-29T06:57:06Z</dcterms:modified>
</cp:coreProperties>
</file>